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handoutMasterIdLst>
    <p:handoutMasterId r:id="rId89"/>
  </p:handoutMasterIdLst>
  <p:sldIdLst>
    <p:sldId id="317" r:id="rId2"/>
    <p:sldId id="318" r:id="rId3"/>
    <p:sldId id="320" r:id="rId4"/>
    <p:sldId id="374" r:id="rId5"/>
    <p:sldId id="260" r:id="rId6"/>
    <p:sldId id="272" r:id="rId7"/>
    <p:sldId id="273" r:id="rId8"/>
    <p:sldId id="274" r:id="rId9"/>
    <p:sldId id="261" r:id="rId10"/>
    <p:sldId id="368" r:id="rId11"/>
    <p:sldId id="257" r:id="rId12"/>
    <p:sldId id="321" r:id="rId13"/>
    <p:sldId id="322" r:id="rId14"/>
    <p:sldId id="323"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263" r:id="rId33"/>
    <p:sldId id="265" r:id="rId34"/>
    <p:sldId id="342" r:id="rId35"/>
    <p:sldId id="343" r:id="rId36"/>
    <p:sldId id="344" r:id="rId37"/>
    <p:sldId id="345" r:id="rId38"/>
    <p:sldId id="275" r:id="rId39"/>
    <p:sldId id="346" r:id="rId40"/>
    <p:sldId id="347" r:id="rId41"/>
    <p:sldId id="349" r:id="rId42"/>
    <p:sldId id="350" r:id="rId43"/>
    <p:sldId id="351" r:id="rId44"/>
    <p:sldId id="352" r:id="rId45"/>
    <p:sldId id="348" r:id="rId46"/>
    <p:sldId id="355" r:id="rId47"/>
    <p:sldId id="356" r:id="rId48"/>
    <p:sldId id="282" r:id="rId49"/>
    <p:sldId id="354" r:id="rId50"/>
    <p:sldId id="353" r:id="rId51"/>
    <p:sldId id="278" r:id="rId52"/>
    <p:sldId id="279" r:id="rId53"/>
    <p:sldId id="281" r:id="rId54"/>
    <p:sldId id="284" r:id="rId55"/>
    <p:sldId id="357" r:id="rId56"/>
    <p:sldId id="362" r:id="rId57"/>
    <p:sldId id="369" r:id="rId58"/>
    <p:sldId id="370" r:id="rId59"/>
    <p:sldId id="358" r:id="rId60"/>
    <p:sldId id="371" r:id="rId61"/>
    <p:sldId id="359" r:id="rId62"/>
    <p:sldId id="360" r:id="rId63"/>
    <p:sldId id="361" r:id="rId64"/>
    <p:sldId id="375" r:id="rId65"/>
    <p:sldId id="376" r:id="rId66"/>
    <p:sldId id="377" r:id="rId67"/>
    <p:sldId id="379" r:id="rId68"/>
    <p:sldId id="380" r:id="rId69"/>
    <p:sldId id="290" r:id="rId70"/>
    <p:sldId id="372" r:id="rId71"/>
    <p:sldId id="288" r:id="rId72"/>
    <p:sldId id="363" r:id="rId73"/>
    <p:sldId id="364" r:id="rId74"/>
    <p:sldId id="291" r:id="rId75"/>
    <p:sldId id="292" r:id="rId76"/>
    <p:sldId id="293" r:id="rId77"/>
    <p:sldId id="365" r:id="rId78"/>
    <p:sldId id="373" r:id="rId79"/>
    <p:sldId id="301" r:id="rId80"/>
    <p:sldId id="302" r:id="rId81"/>
    <p:sldId id="313" r:id="rId82"/>
    <p:sldId id="314" r:id="rId83"/>
    <p:sldId id="315" r:id="rId84"/>
    <p:sldId id="316" r:id="rId85"/>
    <p:sldId id="367" r:id="rId86"/>
    <p:sldId id="366"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extLst>
      <p:ext uri="{19B8F6BF-5375-455C-9EA6-DF929625EA0E}">
        <p15:presenceInfo xmlns:p15="http://schemas.microsoft.com/office/powerpoint/2012/main" xmlns="" userId="ee04d55295aa6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97" d="100"/>
          <a:sy n="97" d="100"/>
        </p:scale>
        <p:origin x="-9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interSettings" Target="printerSettings/printerSettings1.bin"/><Relationship Id="rId91" Type="http://schemas.openxmlformats.org/officeDocument/2006/relationships/commentAuthors" Target="commentAuthors.xml"/><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93B454-2990-7349-B34C-3991ACAF1CC4}" type="datetimeFigureOut">
              <a:rPr lang="en-US" smtClean="0"/>
              <a:t>8/7/13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AFF7731-FB42-2340-938D-3DDE70F135AB}" type="slidenum">
              <a:rPr lang="en-US" smtClean="0"/>
              <a:t>‹#›</a:t>
            </a:fld>
            <a:endParaRPr lang="en-US"/>
          </a:p>
        </p:txBody>
      </p:sp>
    </p:spTree>
    <p:extLst>
      <p:ext uri="{BB962C8B-B14F-4D97-AF65-F5344CB8AC3E}">
        <p14:creationId xmlns:p14="http://schemas.microsoft.com/office/powerpoint/2010/main" val="7241961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62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EFF816-564C-4D82-97E0-EF4A402B9FDC}" type="slidenum">
              <a:rPr lang="en-US"/>
              <a:pPr/>
              <a:t>‹#›</a:t>
            </a:fld>
            <a:endParaRPr lang="en-US"/>
          </a:p>
        </p:txBody>
      </p:sp>
    </p:spTree>
    <p:extLst>
      <p:ext uri="{BB962C8B-B14F-4D97-AF65-F5344CB8AC3E}">
        <p14:creationId xmlns:p14="http://schemas.microsoft.com/office/powerpoint/2010/main" val="29918756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824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986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5985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0212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6038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456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9038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5857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8645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46245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3946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068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9575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318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1568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4240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60764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3308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18294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055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95363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564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2365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89559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2220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8523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90319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91707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93358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5452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02346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609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542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738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53724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33197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2952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18746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9784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7926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90804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2252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30532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6526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5975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3720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539415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0433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85022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9770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94512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475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616345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46533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7978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320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2265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6624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1146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11465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510334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33626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063454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032536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98596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42271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32367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5602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589707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04766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417428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79538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12308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40795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23723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31632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5796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48CE7B3-FA9F-4A19-BEED-84A8FCFB5D72}" type="slidenum">
              <a:rPr lang="en-US"/>
              <a:pPr eaLnBrk="1" hangingPunct="1"/>
              <a:t>8</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3311484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81275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75779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1588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66024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10934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3253027-9E53-4B06-AE59-D73BD841C91D}" type="slidenum">
              <a:rPr lang="en-US"/>
              <a:pPr eaLnBrk="1" hangingPunct="1"/>
              <a:t>85</a:t>
            </a:fld>
            <a:endParaRPr lang="en-US"/>
          </a:p>
        </p:txBody>
      </p:sp>
    </p:spTree>
    <p:extLst>
      <p:ext uri="{BB962C8B-B14F-4D97-AF65-F5344CB8AC3E}">
        <p14:creationId xmlns:p14="http://schemas.microsoft.com/office/powerpoint/2010/main" val="19502779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1152525" y="692150"/>
            <a:ext cx="4554538" cy="3416300"/>
          </a:xfrm>
          <a:ln/>
        </p:spPr>
      </p:sp>
      <p:sp>
        <p:nvSpPr>
          <p:cNvPr id="17817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94461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1786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10B-</a:t>
            </a:r>
            <a:fld id="{81101345-F9DA-4CA5-82EA-1D02BA364C57}" type="slidenum">
              <a:rPr lang="en-US" smtClean="0"/>
              <a:pPr/>
              <a:t>‹#›</a:t>
            </a:fld>
            <a:endParaRPr lang="en-US" dirty="0" smtClean="0"/>
          </a:p>
          <a:p>
            <a:endParaRPr lang="en-US" dirty="0"/>
          </a:p>
        </p:txBody>
      </p:sp>
    </p:spTree>
    <p:extLst>
      <p:ext uri="{BB962C8B-B14F-4D97-AF65-F5344CB8AC3E}">
        <p14:creationId xmlns:p14="http://schemas.microsoft.com/office/powerpoint/2010/main" val="1138518973"/>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10B-</a:t>
            </a:r>
            <a:fld id="{4D15E3FE-6C61-43D2-A8B5-1455045C75E1}" type="slidenum">
              <a:rPr lang="en-US" smtClean="0"/>
              <a:pPr/>
              <a:t>‹#›</a:t>
            </a:fld>
            <a:endParaRPr lang="en-US" dirty="0" smtClean="0"/>
          </a:p>
          <a:p>
            <a:endParaRPr lang="en-US" dirty="0"/>
          </a:p>
        </p:txBody>
      </p:sp>
    </p:spTree>
    <p:extLst>
      <p:ext uri="{BB962C8B-B14F-4D97-AF65-F5344CB8AC3E}">
        <p14:creationId xmlns:p14="http://schemas.microsoft.com/office/powerpoint/2010/main" val="2482219539"/>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10B-</a:t>
            </a:r>
            <a:fld id="{4CDD9BA5-691C-4DFC-ACBB-E6BB7DB6771A}" type="slidenum">
              <a:rPr lang="en-US" smtClean="0"/>
              <a:pPr/>
              <a:t>‹#›</a:t>
            </a:fld>
            <a:endParaRPr lang="en-US" dirty="0" smtClean="0"/>
          </a:p>
          <a:p>
            <a:endParaRPr lang="en-US" dirty="0"/>
          </a:p>
        </p:txBody>
      </p:sp>
    </p:spTree>
    <p:extLst>
      <p:ext uri="{BB962C8B-B14F-4D97-AF65-F5344CB8AC3E}">
        <p14:creationId xmlns:p14="http://schemas.microsoft.com/office/powerpoint/2010/main" val="223203448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562600" cy="476250"/>
          </a:xfrm>
        </p:spPr>
        <p:txBody>
          <a:bodyPr/>
          <a:lstStyle>
            <a:lvl1pPr>
              <a:defRPr>
                <a:solidFill>
                  <a:srgbClr val="0000CC"/>
                </a:solidFill>
              </a:defRPr>
            </a:lvl1pPr>
          </a:lstStyle>
          <a:p>
            <a:pPr>
              <a:defRPr/>
            </a:pPr>
            <a:r>
              <a:rPr lang="en-US" smtClean="0"/>
              <a:t>KROENKE AND AUER - DATABASE PROCESSING, 13th Edition  © 2014 Pearson Education, Inc. </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10B-</a:t>
            </a:r>
            <a:fld id="{0E234AE6-2CA2-4DF5-BA56-95CDCF89ADE0}" type="slidenum">
              <a:rPr lang="en-US" smtClean="0"/>
              <a:pPr/>
              <a:t>‹#›</a:t>
            </a:fld>
            <a:endParaRPr lang="en-US" dirty="0" smtClean="0"/>
          </a:p>
          <a:p>
            <a:endParaRPr lang="en-US" dirty="0"/>
          </a:p>
        </p:txBody>
      </p:sp>
    </p:spTree>
    <p:extLst>
      <p:ext uri="{BB962C8B-B14F-4D97-AF65-F5344CB8AC3E}">
        <p14:creationId xmlns:p14="http://schemas.microsoft.com/office/powerpoint/2010/main" val="3926988051"/>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10B-</a:t>
            </a:r>
            <a:fld id="{3D17DD6B-B25E-41D0-84E2-CC9BF5AD9F6D}" type="slidenum">
              <a:rPr lang="en-US" smtClean="0"/>
              <a:pPr/>
              <a:t>‹#›</a:t>
            </a:fld>
            <a:endParaRPr lang="en-US" dirty="0" smtClean="0"/>
          </a:p>
          <a:p>
            <a:endParaRPr lang="en-US" dirty="0"/>
          </a:p>
        </p:txBody>
      </p:sp>
    </p:spTree>
    <p:extLst>
      <p:ext uri="{BB962C8B-B14F-4D97-AF65-F5344CB8AC3E}">
        <p14:creationId xmlns:p14="http://schemas.microsoft.com/office/powerpoint/2010/main" val="2432136166"/>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10B-</a:t>
            </a:r>
            <a:fld id="{502A1FDC-1D55-4D0B-9EA6-3D955708DBBA}" type="slidenum">
              <a:rPr lang="en-US" smtClean="0"/>
              <a:pPr/>
              <a:t>‹#›</a:t>
            </a:fld>
            <a:endParaRPr lang="en-US" dirty="0" smtClean="0"/>
          </a:p>
          <a:p>
            <a:endParaRPr lang="en-US" dirty="0"/>
          </a:p>
        </p:txBody>
      </p:sp>
    </p:spTree>
    <p:extLst>
      <p:ext uri="{BB962C8B-B14F-4D97-AF65-F5344CB8AC3E}">
        <p14:creationId xmlns:p14="http://schemas.microsoft.com/office/powerpoint/2010/main" val="310129404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10B-</a:t>
            </a:r>
            <a:fld id="{9AC0E93E-8639-445B-BD8C-09E9F3C72EA6}" type="slidenum">
              <a:rPr lang="en-US" smtClean="0"/>
              <a:pPr/>
              <a:t>‹#›</a:t>
            </a:fld>
            <a:endParaRPr lang="en-US" dirty="0" smtClean="0"/>
          </a:p>
          <a:p>
            <a:endParaRPr lang="en-US" dirty="0"/>
          </a:p>
        </p:txBody>
      </p:sp>
    </p:spTree>
    <p:extLst>
      <p:ext uri="{BB962C8B-B14F-4D97-AF65-F5344CB8AC3E}">
        <p14:creationId xmlns:p14="http://schemas.microsoft.com/office/powerpoint/2010/main" val="37668925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8" name="Rectangle 7"/>
          <p:cNvSpPr>
            <a:spLocks noGrp="1" noChangeArrowheads="1"/>
          </p:cNvSpPr>
          <p:nvPr>
            <p:ph type="sldNum" sz="quarter" idx="11"/>
          </p:nvPr>
        </p:nvSpPr>
        <p:spPr/>
        <p:txBody>
          <a:bodyPr/>
          <a:lstStyle>
            <a:lvl1pPr>
              <a:defRPr/>
            </a:lvl1pPr>
          </a:lstStyle>
          <a:p>
            <a:r>
              <a:rPr lang="en-US" dirty="0" smtClean="0"/>
              <a:t>10B-</a:t>
            </a:r>
            <a:fld id="{350133CE-0542-4976-B7AA-2D01FC60FB12}" type="slidenum">
              <a:rPr lang="en-US" smtClean="0"/>
              <a:pPr/>
              <a:t>‹#›</a:t>
            </a:fld>
            <a:endParaRPr lang="en-US" dirty="0" smtClean="0"/>
          </a:p>
          <a:p>
            <a:endParaRPr lang="en-US" dirty="0"/>
          </a:p>
        </p:txBody>
      </p:sp>
    </p:spTree>
    <p:extLst>
      <p:ext uri="{BB962C8B-B14F-4D97-AF65-F5344CB8AC3E}">
        <p14:creationId xmlns:p14="http://schemas.microsoft.com/office/powerpoint/2010/main" val="1950335015"/>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4" name="Rectangle 3"/>
          <p:cNvSpPr>
            <a:spLocks noGrp="1" noChangeArrowheads="1"/>
          </p:cNvSpPr>
          <p:nvPr>
            <p:ph type="sldNum" sz="quarter" idx="11"/>
          </p:nvPr>
        </p:nvSpPr>
        <p:spPr/>
        <p:txBody>
          <a:bodyPr/>
          <a:lstStyle>
            <a:lvl1pPr>
              <a:defRPr/>
            </a:lvl1pPr>
          </a:lstStyle>
          <a:p>
            <a:r>
              <a:rPr lang="en-US" dirty="0" smtClean="0"/>
              <a:t>10B-</a:t>
            </a:r>
            <a:fld id="{235B0FBA-68FD-47E2-9BF8-F1303A581FED}" type="slidenum">
              <a:rPr lang="en-US" smtClean="0"/>
              <a:pPr/>
              <a:t>‹#›</a:t>
            </a:fld>
            <a:endParaRPr lang="en-US" dirty="0" smtClean="0"/>
          </a:p>
          <a:p>
            <a:endParaRPr lang="en-US" dirty="0"/>
          </a:p>
        </p:txBody>
      </p:sp>
    </p:spTree>
    <p:extLst>
      <p:ext uri="{BB962C8B-B14F-4D97-AF65-F5344CB8AC3E}">
        <p14:creationId xmlns:p14="http://schemas.microsoft.com/office/powerpoint/2010/main" val="3443347645"/>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3" name="Rectangle 2"/>
          <p:cNvSpPr>
            <a:spLocks noGrp="1" noChangeArrowheads="1"/>
          </p:cNvSpPr>
          <p:nvPr>
            <p:ph type="sldNum" sz="quarter" idx="11"/>
          </p:nvPr>
        </p:nvSpPr>
        <p:spPr/>
        <p:txBody>
          <a:bodyPr/>
          <a:lstStyle>
            <a:lvl1pPr>
              <a:defRPr/>
            </a:lvl1pPr>
          </a:lstStyle>
          <a:p>
            <a:r>
              <a:rPr lang="en-US" dirty="0" smtClean="0"/>
              <a:t>10B-</a:t>
            </a:r>
            <a:fld id="{0DC418BA-ECE9-44E4-85E3-F4046B2F6C1C}" type="slidenum">
              <a:rPr lang="en-US" smtClean="0"/>
              <a:pPr/>
              <a:t>‹#›</a:t>
            </a:fld>
            <a:endParaRPr lang="en-US" dirty="0" smtClean="0"/>
          </a:p>
          <a:p>
            <a:endParaRPr lang="en-US" dirty="0"/>
          </a:p>
        </p:txBody>
      </p:sp>
    </p:spTree>
    <p:extLst>
      <p:ext uri="{BB962C8B-B14F-4D97-AF65-F5344CB8AC3E}">
        <p14:creationId xmlns:p14="http://schemas.microsoft.com/office/powerpoint/2010/main" val="267078034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10B-</a:t>
            </a:r>
            <a:fld id="{D0D5E4BB-0391-4513-A02F-17BEAD4D876D}" type="slidenum">
              <a:rPr lang="en-US" smtClean="0"/>
              <a:pPr/>
              <a:t>‹#›</a:t>
            </a:fld>
            <a:endParaRPr lang="en-US" dirty="0" smtClean="0"/>
          </a:p>
          <a:p>
            <a:endParaRPr lang="en-US" dirty="0"/>
          </a:p>
        </p:txBody>
      </p:sp>
    </p:spTree>
    <p:extLst>
      <p:ext uri="{BB962C8B-B14F-4D97-AF65-F5344CB8AC3E}">
        <p14:creationId xmlns:p14="http://schemas.microsoft.com/office/powerpoint/2010/main" val="1819810594"/>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10B-</a:t>
            </a:r>
            <a:fld id="{84D1DE33-D442-407C-8E3E-483BB3CDBBD9}" type="slidenum">
              <a:rPr lang="en-US" smtClean="0"/>
              <a:pPr/>
              <a:t>‹#›</a:t>
            </a:fld>
            <a:endParaRPr lang="en-US" dirty="0" smtClean="0"/>
          </a:p>
          <a:p>
            <a:endParaRPr lang="en-US" dirty="0"/>
          </a:p>
        </p:txBody>
      </p:sp>
    </p:spTree>
    <p:extLst>
      <p:ext uri="{BB962C8B-B14F-4D97-AF65-F5344CB8AC3E}">
        <p14:creationId xmlns:p14="http://schemas.microsoft.com/office/powerpoint/2010/main" val="1164555473"/>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 </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10B-</a:t>
            </a:r>
            <a:fld id="{A3C72450-ADBD-4EAC-955B-5DFEB88C5FF0}"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ransition xmlns:p14="http://schemas.microsoft.com/office/powerpoint/2010/main"/>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oracle.com/database/product_editions.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cid:3287383400_2177562" TargetMode="External"/><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download.oracle.com/docs/cd/E11882_01/install.112/e16774/pre_install.h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a:t>
            </a:r>
            <a:r>
              <a:rPr lang="en-US" sz="4000" dirty="0" smtClean="0">
                <a:solidFill>
                  <a:schemeClr val="accent3"/>
                </a:solidFill>
                <a:latin typeface="Calibri" pitchFamily="34" charset="0"/>
                <a:cs typeface="Calibri" pitchFamily="34" charset="0"/>
              </a:rPr>
              <a:t>Processing</a:t>
            </a:r>
            <a:r>
              <a:rPr lang="en-US" sz="4000" dirty="0">
                <a:solidFill>
                  <a:schemeClr val="tx1"/>
                </a:solidFill>
                <a:latin typeface="Calibri" pitchFamily="34" charset="0"/>
                <a:cs typeface="Calibri" pitchFamily="34" charset="0"/>
              </a:rPr>
              <a:t/>
            </a:r>
            <a:br>
              <a:rPr lang="en-US" sz="4000" dirty="0">
                <a:solidFill>
                  <a:schemeClr val="tx1"/>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14340" name="Rectangle 5"/>
          <p:cNvSpPr>
            <a:spLocks noChangeArrowheads="1"/>
          </p:cNvSpPr>
          <p:nvPr/>
        </p:nvSpPr>
        <p:spPr bwMode="auto">
          <a:xfrm>
            <a:off x="3124200" y="2438400"/>
            <a:ext cx="6019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Ten </a:t>
            </a: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B:</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a:latin typeface="Calibri" panose="020F0502020204030204" pitchFamily="34" charset="0"/>
                <a:ea typeface="Calibri" panose="020F0502020204030204" pitchFamily="34" charset="0"/>
                <a:cs typeface="Calibri" panose="020F0502020204030204" pitchFamily="34" charset="0"/>
              </a:rPr>
              <a:t>Managing Databases with</a:t>
            </a:r>
          </a:p>
          <a:p>
            <a:pPr algn="ctr" eaLnBrk="1" hangingPunct="1">
              <a:spcBef>
                <a:spcPct val="20000"/>
              </a:spcBef>
            </a:pPr>
            <a:r>
              <a:rPr lang="en-US" sz="3600" b="1" dirty="0">
                <a:latin typeface="Calibri" panose="020F0502020204030204" pitchFamily="34" charset="0"/>
                <a:ea typeface="Calibri" panose="020F0502020204030204" pitchFamily="34" charset="0"/>
                <a:cs typeface="Calibri" panose="020F0502020204030204" pitchFamily="34" charset="0"/>
              </a:rPr>
              <a:t>Oracle Database </a:t>
            </a:r>
            <a:r>
              <a:rPr lang="en-US" sz="3600" b="1" dirty="0" smtClean="0">
                <a:latin typeface="Calibri" panose="020F0502020204030204" pitchFamily="34" charset="0"/>
                <a:ea typeface="Calibri" panose="020F0502020204030204" pitchFamily="34" charset="0"/>
                <a:cs typeface="Calibri" panose="020F0502020204030204" pitchFamily="34" charset="0"/>
              </a:rPr>
              <a:t>11</a:t>
            </a:r>
            <a:r>
              <a:rPr lang="en-US" sz="3600" b="1" i="1" dirty="0" smtClean="0">
                <a:latin typeface="Calibri" panose="020F0502020204030204" pitchFamily="34" charset="0"/>
                <a:ea typeface="Calibri" panose="020F0502020204030204" pitchFamily="34" charset="0"/>
                <a:cs typeface="Calibri" panose="020F0502020204030204" pitchFamily="34" charset="0"/>
              </a:rPr>
              <a:t>g</a:t>
            </a:r>
            <a:r>
              <a:rPr lang="en-US" sz="3600" b="1" dirty="0" smtClean="0">
                <a:latin typeface="Calibri" panose="020F0502020204030204" pitchFamily="34" charset="0"/>
                <a:ea typeface="Calibri" panose="020F0502020204030204" pitchFamily="34" charset="0"/>
                <a:cs typeface="Calibri" panose="020F0502020204030204" pitchFamily="34" charset="0"/>
              </a:rPr>
              <a:t> Release 2</a:t>
            </a:r>
            <a:endParaRPr lang="en-US" sz="3600" b="1" dirty="0">
              <a:latin typeface="Calibri" panose="020F0502020204030204" pitchFamily="34" charset="0"/>
              <a:ea typeface="Calibri" panose="020F0502020204030204" pitchFamily="34" charset="0"/>
              <a:cs typeface="Calibri" panose="020F0502020204030204" pitchFamily="34" charset="0"/>
            </a:endParaRPr>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2"/>
            <a:ext cx="3032757" cy="1998719"/>
          </a:xfrm>
          <a:prstGeom prst="rect">
            <a:avLst/>
          </a:prstGeom>
          <a:ln>
            <a:noFill/>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Creating an Oracle Database</a:t>
            </a:r>
          </a:p>
        </p:txBody>
      </p:sp>
      <p:sp>
        <p:nvSpPr>
          <p:cNvPr id="9219" name="Rectangle 3"/>
          <p:cNvSpPr>
            <a:spLocks noGrp="1" noChangeArrowheads="1"/>
          </p:cNvSpPr>
          <p:nvPr>
            <p:ph type="body" idx="1"/>
          </p:nvPr>
        </p:nvSpPr>
        <p:spPr/>
        <p:txBody>
          <a:bodyPr/>
          <a:lstStyle/>
          <a:p>
            <a:pPr eaLnBrk="1" hangingPunct="1">
              <a:lnSpc>
                <a:spcPct val="90000"/>
              </a:lnSpc>
            </a:pPr>
            <a:r>
              <a:rPr lang="en-US" sz="2800" smtClean="0"/>
              <a:t>Three ways to create an Oracle database:</a:t>
            </a:r>
          </a:p>
          <a:p>
            <a:pPr lvl="1" eaLnBrk="1" hangingPunct="1">
              <a:lnSpc>
                <a:spcPct val="90000"/>
              </a:lnSpc>
            </a:pPr>
            <a:r>
              <a:rPr lang="en-US" sz="2400" smtClean="0"/>
              <a:t>Via the Oracle Database Configuration Assistant</a:t>
            </a:r>
          </a:p>
          <a:p>
            <a:pPr lvl="1" eaLnBrk="1" hangingPunct="1">
              <a:lnSpc>
                <a:spcPct val="90000"/>
              </a:lnSpc>
            </a:pPr>
            <a:r>
              <a:rPr lang="en-US" sz="2400" smtClean="0"/>
              <a:t>Via the Oracle-supplied database creation procedures</a:t>
            </a:r>
          </a:p>
          <a:p>
            <a:pPr lvl="1" eaLnBrk="1" hangingPunct="1">
              <a:lnSpc>
                <a:spcPct val="90000"/>
              </a:lnSpc>
            </a:pPr>
            <a:r>
              <a:rPr lang="en-US" sz="2400" smtClean="0"/>
              <a:t>Via the SQL </a:t>
            </a:r>
            <a:r>
              <a:rPr lang="en-US" sz="2400" b="1" smtClean="0">
                <a:solidFill>
                  <a:srgbClr val="0099CC"/>
                </a:solidFill>
              </a:rPr>
              <a:t>CREATE DATABASE</a:t>
            </a:r>
            <a:r>
              <a:rPr lang="en-US" sz="2400" smtClean="0">
                <a:solidFill>
                  <a:srgbClr val="0099CC"/>
                </a:solidFill>
              </a:rPr>
              <a:t> </a:t>
            </a:r>
            <a:r>
              <a:rPr lang="en-US" sz="2400" smtClean="0"/>
              <a:t>command</a:t>
            </a:r>
          </a:p>
          <a:p>
            <a:pPr eaLnBrk="1" hangingPunct="1">
              <a:lnSpc>
                <a:spcPct val="90000"/>
              </a:lnSpc>
            </a:pPr>
            <a:r>
              <a:rPr lang="en-US" sz="2800" i="1" smtClean="0"/>
              <a:t>However</a:t>
            </a:r>
            <a:r>
              <a:rPr lang="en-US" sz="2800" smtClean="0"/>
              <a:t>, what we normally call a database is represented by a </a:t>
            </a:r>
            <a:r>
              <a:rPr lang="en-US" sz="2800" b="1" smtClean="0">
                <a:solidFill>
                  <a:srgbClr val="0099CC"/>
                </a:solidFill>
              </a:rPr>
              <a:t>tablespace</a:t>
            </a:r>
            <a:r>
              <a:rPr lang="en-US" sz="2800" smtClean="0"/>
              <a:t> in Oracle.</a:t>
            </a:r>
          </a:p>
          <a:p>
            <a:pPr eaLnBrk="1" hangingPunct="1">
              <a:lnSpc>
                <a:spcPct val="90000"/>
              </a:lnSpc>
            </a:pPr>
            <a:r>
              <a:rPr lang="en-US" sz="2800" smtClean="0"/>
              <a:t>Oracle creates database instances which can hold many tablespaces.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slide(fromBottom)">
                                      <p:cBhvr>
                                        <p:cTn id="7" dur="500"/>
                                        <p:tgtEl>
                                          <p:spTgt spid="9219">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slide(fromBottom)">
                                      <p:cBhvr>
                                        <p:cTn id="10" dur="500"/>
                                        <p:tgtEl>
                                          <p:spTgt spid="9219">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slide(fromBottom)">
                                      <p:cBhvr>
                                        <p:cTn id="13" dur="500"/>
                                        <p:tgtEl>
                                          <p:spTgt spid="9219">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9219">
                                            <p:txEl>
                                              <p:pRg st="3" end="3"/>
                                            </p:txEl>
                                          </p:spTgt>
                                        </p:tgtEl>
                                        <p:attrNameLst>
                                          <p:attrName>style.visibility</p:attrName>
                                        </p:attrNameLst>
                                      </p:cBhvr>
                                      <p:to>
                                        <p:strVal val="visible"/>
                                      </p:to>
                                    </p:set>
                                    <p:animEffect transition="in" filter="slide(fromBottom)">
                                      <p:cBhvr>
                                        <p:cTn id="16" dur="500"/>
                                        <p:tgtEl>
                                          <p:spTgt spid="921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slide(fromBottom)">
                                      <p:cBhvr>
                                        <p:cTn id="21" dur="500"/>
                                        <p:tgtEl>
                                          <p:spTgt spid="921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9219">
                                            <p:txEl>
                                              <p:pRg st="5" end="5"/>
                                            </p:txEl>
                                          </p:spTgt>
                                        </p:tgtEl>
                                        <p:attrNameLst>
                                          <p:attrName>style.visibility</p:attrName>
                                        </p:attrNameLst>
                                      </p:cBhvr>
                                      <p:to>
                                        <p:strVal val="visible"/>
                                      </p:to>
                                    </p:set>
                                    <p:animEffect transition="in" filter="slide(fromBottom)">
                                      <p:cBhvr>
                                        <p:cTn id="26"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9743" y="1503363"/>
            <a:ext cx="8130857" cy="4263238"/>
          </a:xfrm>
          <a:prstGeom prst="rect">
            <a:avLst/>
          </a:prstGeom>
        </p:spPr>
      </p:pic>
      <p:sp>
        <p:nvSpPr>
          <p:cNvPr id="23554" name="Rectangle 2"/>
          <p:cNvSpPr>
            <a:spLocks noGrp="1" noChangeArrowheads="1"/>
          </p:cNvSpPr>
          <p:nvPr>
            <p:ph type="title"/>
          </p:nvPr>
        </p:nvSpPr>
        <p:spPr/>
        <p:txBody>
          <a:bodyPr/>
          <a:lstStyle/>
          <a:p>
            <a:pPr eaLnBrk="1" hangingPunct="1"/>
            <a:r>
              <a:rPr lang="en-US" sz="4000" smtClean="0"/>
              <a:t>Creating an Oracle Database:</a:t>
            </a:r>
            <a:br>
              <a:rPr lang="en-US" sz="4000" smtClean="0"/>
            </a:br>
            <a:r>
              <a:rPr lang="en-US" sz="2800" smtClean="0"/>
              <a:t>The Oracle Database Configuration Assistant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sz="3600" dirty="0" smtClean="0"/>
              <a:t>Oracle Database 11</a:t>
            </a:r>
            <a:r>
              <a:rPr lang="en-US" sz="3600" i="1" dirty="0" smtClean="0"/>
              <a:t>g</a:t>
            </a:r>
            <a:r>
              <a:rPr lang="en-US" sz="3600" dirty="0" smtClean="0"/>
              <a:t> Release 2 Administration</a:t>
            </a:r>
          </a:p>
        </p:txBody>
      </p:sp>
      <p:sp>
        <p:nvSpPr>
          <p:cNvPr id="24579" name="Content Placeholder 2"/>
          <p:cNvSpPr>
            <a:spLocks noGrp="1"/>
          </p:cNvSpPr>
          <p:nvPr>
            <p:ph idx="1"/>
          </p:nvPr>
        </p:nvSpPr>
        <p:spPr/>
        <p:txBody>
          <a:bodyPr/>
          <a:lstStyle/>
          <a:p>
            <a:pPr eaLnBrk="1" hangingPunct="1"/>
            <a:r>
              <a:rPr lang="en-US" smtClean="0"/>
              <a:t>For database administration, use the Web-based Enterprise Manager Database Control utility.</a:t>
            </a:r>
          </a:p>
          <a:p>
            <a:pPr eaLnBrk="1" hangingPunct="1"/>
            <a:r>
              <a:rPr lang="en-US" smtClean="0"/>
              <a:t>For database development, use the GUI SQL Developer utility.</a:t>
            </a:r>
          </a:p>
          <a:p>
            <a:pPr eaLnBrk="1" hangingPunct="1"/>
            <a:r>
              <a:rPr lang="en-US" smtClean="0"/>
              <a:t>Old Oracle hands may still prefer the text-based SQL*Plus utility.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31101"/>
            <a:ext cx="8208381" cy="3982667"/>
          </a:xfrm>
          <a:prstGeom prst="rect">
            <a:avLst/>
          </a:prstGeom>
        </p:spPr>
      </p:pic>
      <p:sp>
        <p:nvSpPr>
          <p:cNvPr id="25602" name="Title 1"/>
          <p:cNvSpPr>
            <a:spLocks noGrp="1"/>
          </p:cNvSpPr>
          <p:nvPr>
            <p:ph type="title"/>
          </p:nvPr>
        </p:nvSpPr>
        <p:spPr/>
        <p:txBody>
          <a:bodyPr/>
          <a:lstStyle/>
          <a:p>
            <a:pPr eaLnBrk="1" hangingPunct="1"/>
            <a:r>
              <a:rPr lang="en-US" sz="2800" smtClean="0"/>
              <a:t>The Enterprise Manager Database Control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uer\AppData\Local\Temp\SNAGHTMLf3a09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58114"/>
            <a:ext cx="5783428" cy="4778095"/>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lstStyle/>
          <a:p>
            <a:pPr eaLnBrk="1" hangingPunct="1"/>
            <a:r>
              <a:rPr lang="en-US" sz="2800" smtClean="0"/>
              <a:t>The Enterprise Manager Database Control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Tablespaces I</a:t>
            </a:r>
          </a:p>
        </p:txBody>
      </p:sp>
      <p:pic>
        <p:nvPicPr>
          <p:cNvPr id="27651" name="Picture 2" descr="C:\Users\Auer.WWU\Auer-Projects\Kroenke-Auer-Projects\Kroenke-Auer-DBP-e11\DBP-e11-Supplements\Images\Chapter10A\Fig10A-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124075"/>
            <a:ext cx="8229600" cy="347821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uer\AppData\Local\Temp\SNAGHTMLf3ae06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258" y="1447798"/>
            <a:ext cx="7279142" cy="4776286"/>
          </a:xfrm>
          <a:prstGeom prst="rect">
            <a:avLst/>
          </a:prstGeom>
          <a:noFill/>
          <a:extLst>
            <a:ext uri="{909E8E84-426E-40dd-AFC4-6F175D3DCCD1}">
              <a14:hiddenFill xmlns:a14="http://schemas.microsoft.com/office/drawing/2010/main">
                <a:solidFill>
                  <a:srgbClr val="FFFFFF"/>
                </a:solidFill>
              </a14:hiddenFill>
            </a:ext>
          </a:extLst>
        </p:spPr>
      </p:pic>
      <p:sp>
        <p:nvSpPr>
          <p:cNvPr id="28674" name="Title 1"/>
          <p:cNvSpPr>
            <a:spLocks noGrp="1"/>
          </p:cNvSpPr>
          <p:nvPr>
            <p:ph type="title"/>
          </p:nvPr>
        </p:nvSpPr>
        <p:spPr/>
        <p:txBody>
          <a:bodyPr/>
          <a:lstStyle/>
          <a:p>
            <a:pPr eaLnBrk="1" hangingPunct="1"/>
            <a:r>
              <a:rPr lang="en-US" smtClean="0"/>
              <a:t>Tablespaces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uer\AppData\Local\Temp\SNAGHTMLf3bca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4" y="1506537"/>
            <a:ext cx="8176571" cy="4576381"/>
          </a:xfrm>
          <a:prstGeom prst="rect">
            <a:avLst/>
          </a:prstGeom>
          <a:noFill/>
          <a:extLst>
            <a:ext uri="{909E8E84-426E-40dd-AFC4-6F175D3DCCD1}">
              <a14:hiddenFill xmlns:a14="http://schemas.microsoft.com/office/drawing/2010/main">
                <a:solidFill>
                  <a:srgbClr val="FFFFFF"/>
                </a:solidFill>
              </a14:hiddenFill>
            </a:ext>
          </a:extLst>
        </p:spPr>
      </p:pic>
      <p:sp>
        <p:nvSpPr>
          <p:cNvPr id="29698" name="Title 1"/>
          <p:cNvSpPr>
            <a:spLocks noGrp="1"/>
          </p:cNvSpPr>
          <p:nvPr>
            <p:ph type="title"/>
          </p:nvPr>
        </p:nvSpPr>
        <p:spPr/>
        <p:txBody>
          <a:bodyPr/>
          <a:lstStyle/>
          <a:p>
            <a:pPr eaLnBrk="1" hangingPunct="1"/>
            <a:r>
              <a:rPr lang="en-US" smtClean="0"/>
              <a:t>Tablespaces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uer\AppData\Local\Temp\SNAGHTMLf3c8e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3520"/>
            <a:ext cx="8176571" cy="4592000"/>
          </a:xfrm>
          <a:prstGeom prst="rect">
            <a:avLst/>
          </a:prstGeom>
          <a:noFill/>
          <a:extLst>
            <a:ext uri="{909E8E84-426E-40dd-AFC4-6F175D3DCCD1}">
              <a14:hiddenFill xmlns:a14="http://schemas.microsoft.com/office/drawing/2010/main">
                <a:solidFill>
                  <a:srgbClr val="FFFFFF"/>
                </a:solidFill>
              </a14:hiddenFill>
            </a:ext>
          </a:extLst>
        </p:spPr>
      </p:pic>
      <p:sp>
        <p:nvSpPr>
          <p:cNvPr id="30723" name="Title 1"/>
          <p:cNvSpPr>
            <a:spLocks noGrp="1"/>
          </p:cNvSpPr>
          <p:nvPr>
            <p:ph type="title"/>
          </p:nvPr>
        </p:nvSpPr>
        <p:spPr/>
        <p:txBody>
          <a:bodyPr/>
          <a:lstStyle/>
          <a:p>
            <a:pPr eaLnBrk="1" hangingPunct="1"/>
            <a:r>
              <a:rPr lang="en-US" smtClean="0"/>
              <a:t>Tablespaces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18286"/>
            <a:ext cx="8229600" cy="4024062"/>
          </a:xfrm>
          <a:prstGeom prst="rect">
            <a:avLst/>
          </a:prstGeom>
        </p:spPr>
      </p:pic>
      <p:sp>
        <p:nvSpPr>
          <p:cNvPr id="31747" name="Title 1"/>
          <p:cNvSpPr>
            <a:spLocks noGrp="1"/>
          </p:cNvSpPr>
          <p:nvPr>
            <p:ph type="title"/>
          </p:nvPr>
        </p:nvSpPr>
        <p:spPr/>
        <p:txBody>
          <a:bodyPr/>
          <a:lstStyle/>
          <a:p>
            <a:pPr eaLnBrk="1" hangingPunct="1"/>
            <a:r>
              <a:rPr lang="en-US" smtClean="0"/>
              <a:t>Tablespaces 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19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Chapter Objectives</a:t>
            </a:r>
          </a:p>
        </p:txBody>
      </p:sp>
      <p:sp>
        <p:nvSpPr>
          <p:cNvPr id="15363" name="Rectangle 3"/>
          <p:cNvSpPr>
            <a:spLocks noGrp="1" noChangeArrowheads="1"/>
          </p:cNvSpPr>
          <p:nvPr>
            <p:ph type="body" idx="1"/>
          </p:nvPr>
        </p:nvSpPr>
        <p:spPr/>
        <p:txBody>
          <a:bodyPr/>
          <a:lstStyle/>
          <a:p>
            <a:pPr eaLnBrk="1" hangingPunct="1"/>
            <a:r>
              <a:rPr lang="en-US" sz="2400" dirty="0" smtClean="0"/>
              <a:t>To install Oracle Database 11</a:t>
            </a:r>
            <a:r>
              <a:rPr lang="en-US" sz="2400" i="1" dirty="0" smtClean="0"/>
              <a:t>g</a:t>
            </a:r>
            <a:r>
              <a:rPr lang="en-US" sz="2400" dirty="0" smtClean="0"/>
              <a:t> Release 2 and create a database</a:t>
            </a:r>
          </a:p>
          <a:p>
            <a:pPr eaLnBrk="1" hangingPunct="1"/>
            <a:r>
              <a:rPr lang="en-US" sz="2400" dirty="0" smtClean="0"/>
              <a:t>To use Oracle Database 11</a:t>
            </a:r>
            <a:r>
              <a:rPr lang="en-US" sz="2400" i="1" dirty="0" smtClean="0"/>
              <a:t>g </a:t>
            </a:r>
            <a:r>
              <a:rPr lang="en-US" sz="2400" dirty="0" smtClean="0"/>
              <a:t>Release 2’s Web-based Database Control Enterprise Manager utility</a:t>
            </a:r>
          </a:p>
          <a:p>
            <a:pPr eaLnBrk="1" hangingPunct="1"/>
            <a:r>
              <a:rPr lang="en-US" sz="2400" dirty="0" smtClean="0"/>
              <a:t>To use Oracle Database 11</a:t>
            </a:r>
            <a:r>
              <a:rPr lang="en-US" sz="2400" i="1" dirty="0" smtClean="0"/>
              <a:t>g </a:t>
            </a:r>
            <a:r>
              <a:rPr lang="en-US" sz="2400" dirty="0" smtClean="0"/>
              <a:t>Release 2’s graphical utilities</a:t>
            </a:r>
          </a:p>
          <a:p>
            <a:pPr eaLnBrk="1" hangingPunct="1"/>
            <a:r>
              <a:rPr lang="en-US" sz="2400" dirty="0" smtClean="0"/>
              <a:t>To create and use Oracle Database 11</a:t>
            </a:r>
            <a:r>
              <a:rPr lang="en-US" sz="2400" i="1" dirty="0" smtClean="0"/>
              <a:t>g</a:t>
            </a:r>
            <a:r>
              <a:rPr lang="en-US" sz="2400" dirty="0" smtClean="0"/>
              <a:t> Release 2 </a:t>
            </a:r>
            <a:r>
              <a:rPr lang="en-US" sz="2400" dirty="0" err="1" smtClean="0"/>
              <a:t>tablespaces</a:t>
            </a:r>
            <a:endParaRPr lang="en-US" sz="2400" dirty="0" smtClean="0"/>
          </a:p>
          <a:p>
            <a:pPr eaLnBrk="1" hangingPunct="1"/>
            <a:r>
              <a:rPr lang="en-US" sz="2400" dirty="0" smtClean="0"/>
              <a:t>To understand how Oracle Database 11</a:t>
            </a:r>
            <a:r>
              <a:rPr lang="en-US" sz="2400" i="1" dirty="0" smtClean="0"/>
              <a:t>g</a:t>
            </a:r>
            <a:r>
              <a:rPr lang="en-US" sz="2400" dirty="0" smtClean="0"/>
              <a:t> Release 2 implements server and database security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66855"/>
            <a:ext cx="8168762" cy="4709143"/>
          </a:xfrm>
          <a:prstGeom prst="rect">
            <a:avLst/>
          </a:prstGeom>
        </p:spPr>
      </p:pic>
      <p:sp>
        <p:nvSpPr>
          <p:cNvPr id="32771" name="Title 1"/>
          <p:cNvSpPr>
            <a:spLocks noGrp="1"/>
          </p:cNvSpPr>
          <p:nvPr>
            <p:ph type="title"/>
          </p:nvPr>
        </p:nvSpPr>
        <p:spPr/>
        <p:txBody>
          <a:bodyPr/>
          <a:lstStyle/>
          <a:p>
            <a:pPr eaLnBrk="1" hangingPunct="1"/>
            <a:r>
              <a:rPr lang="en-US" smtClean="0"/>
              <a:t>Tablespaces VI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Oracle Security</a:t>
            </a:r>
          </a:p>
        </p:txBody>
      </p:sp>
      <p:sp>
        <p:nvSpPr>
          <p:cNvPr id="33795" name="Rectangle 3"/>
          <p:cNvSpPr>
            <a:spLocks noGrp="1" noChangeArrowheads="1"/>
          </p:cNvSpPr>
          <p:nvPr>
            <p:ph type="body" sz="half" idx="1"/>
          </p:nvPr>
        </p:nvSpPr>
        <p:spPr>
          <a:xfrm>
            <a:off x="457200" y="1600200"/>
            <a:ext cx="8153400" cy="2209800"/>
          </a:xfrm>
        </p:spPr>
        <p:txBody>
          <a:bodyPr/>
          <a:lstStyle/>
          <a:p>
            <a:pPr eaLnBrk="1" hangingPunct="1"/>
            <a:r>
              <a:rPr lang="en-US" sz="2000" smtClean="0"/>
              <a:t>Oracle security components:</a:t>
            </a:r>
          </a:p>
          <a:p>
            <a:pPr lvl="1" eaLnBrk="1" hangingPunct="1"/>
            <a:r>
              <a:rPr lang="en-US" sz="1800" smtClean="0"/>
              <a:t>A </a:t>
            </a:r>
            <a:r>
              <a:rPr lang="en-US" sz="1800" b="1" smtClean="0">
                <a:solidFill>
                  <a:srgbClr val="0099CC"/>
                </a:solidFill>
              </a:rPr>
              <a:t>USER</a:t>
            </a:r>
            <a:r>
              <a:rPr lang="en-US" sz="1800" b="1" smtClean="0">
                <a:solidFill>
                  <a:srgbClr val="0066FF"/>
                </a:solidFill>
              </a:rPr>
              <a:t> </a:t>
            </a:r>
            <a:r>
              <a:rPr lang="en-US" sz="1800" smtClean="0"/>
              <a:t>is a user account.</a:t>
            </a:r>
          </a:p>
          <a:p>
            <a:pPr lvl="1" eaLnBrk="1" hangingPunct="1"/>
            <a:r>
              <a:rPr lang="en-US" sz="1800" smtClean="0"/>
              <a:t>A </a:t>
            </a:r>
            <a:r>
              <a:rPr lang="en-US" sz="1800" b="1" smtClean="0">
                <a:solidFill>
                  <a:srgbClr val="0099CC"/>
                </a:solidFill>
              </a:rPr>
              <a:t>PROFILE</a:t>
            </a:r>
            <a:r>
              <a:rPr lang="en-US" sz="1800" smtClean="0"/>
              <a:t> is a set of system resource maximums that are assigned to an account.</a:t>
            </a:r>
          </a:p>
          <a:p>
            <a:pPr lvl="1" eaLnBrk="1" hangingPunct="1"/>
            <a:r>
              <a:rPr lang="en-US" sz="1800" smtClean="0"/>
              <a:t>A </a:t>
            </a:r>
            <a:r>
              <a:rPr lang="en-US" sz="1800" b="1" smtClean="0">
                <a:solidFill>
                  <a:srgbClr val="0099CC"/>
                </a:solidFill>
              </a:rPr>
              <a:t>SYSTEM PRIVILEGE</a:t>
            </a:r>
            <a:r>
              <a:rPr lang="en-US" sz="1800" smtClean="0">
                <a:solidFill>
                  <a:srgbClr val="0099CC"/>
                </a:solidFill>
              </a:rPr>
              <a:t> </a:t>
            </a:r>
            <a:r>
              <a:rPr lang="en-US" sz="1800" smtClean="0"/>
              <a:t>is the right to perform a task.</a:t>
            </a:r>
          </a:p>
          <a:p>
            <a:pPr lvl="1" eaLnBrk="1" hangingPunct="1"/>
            <a:r>
              <a:rPr lang="en-US" sz="1800" smtClean="0"/>
              <a:t>An </a:t>
            </a:r>
            <a:r>
              <a:rPr lang="en-US" sz="1800" b="1" smtClean="0">
                <a:solidFill>
                  <a:srgbClr val="0099CC"/>
                </a:solidFill>
              </a:rPr>
              <a:t>OBJECT PRIVILEGE</a:t>
            </a:r>
            <a:r>
              <a:rPr lang="en-US" sz="1800" smtClean="0">
                <a:solidFill>
                  <a:srgbClr val="0099CC"/>
                </a:solidFill>
              </a:rPr>
              <a:t> </a:t>
            </a:r>
            <a:r>
              <a:rPr lang="en-US" sz="1800" smtClean="0"/>
              <a:t>is the right to work with that object.</a:t>
            </a:r>
          </a:p>
          <a:p>
            <a:pPr lvl="1" eaLnBrk="1" hangingPunct="1"/>
            <a:r>
              <a:rPr lang="en-US" sz="1800" smtClean="0"/>
              <a:t>A </a:t>
            </a:r>
            <a:r>
              <a:rPr lang="en-US" sz="1800" b="1" smtClean="0">
                <a:solidFill>
                  <a:srgbClr val="0099CC"/>
                </a:solidFill>
              </a:rPr>
              <a:t>ROLE</a:t>
            </a:r>
            <a:r>
              <a:rPr lang="en-US" sz="1800" smtClean="0"/>
              <a:t> consists of groups of PRIVILEGEs and other ROLEs.</a:t>
            </a:r>
          </a:p>
        </p:txBody>
      </p:sp>
      <p:pic>
        <p:nvPicPr>
          <p:cNvPr id="33796" name="Picture 3" descr="C:\Users\Auer.WWU\Auer-Projects\Kroenke-Auer-Projects\Kroenke-Auer-DBP-e11\DBP-e11-Supplements\Images\Chapter10A\Fig10A-13.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32050" y="3992563"/>
            <a:ext cx="4508500" cy="210343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0E234AE6-2CA2-4DF5-BA56-95CDCF89ADE0}" type="slidenum">
              <a:rPr lang="en-US" smtClean="0"/>
              <a:pPr/>
              <a:t>21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USER System Privileges</a:t>
            </a:r>
          </a:p>
        </p:txBody>
      </p:sp>
      <p:sp>
        <p:nvSpPr>
          <p:cNvPr id="34819" name="Rectangle 3"/>
          <p:cNvSpPr>
            <a:spLocks noGrp="1" noChangeArrowheads="1"/>
          </p:cNvSpPr>
          <p:nvPr>
            <p:ph type="body" idx="1"/>
          </p:nvPr>
        </p:nvSpPr>
        <p:spPr/>
        <p:txBody>
          <a:bodyPr/>
          <a:lstStyle/>
          <a:p>
            <a:pPr eaLnBrk="1" hangingPunct="1">
              <a:lnSpc>
                <a:spcPct val="90000"/>
              </a:lnSpc>
            </a:pPr>
            <a:r>
              <a:rPr lang="en-US" sz="2400" smtClean="0"/>
              <a:t>Each USER can be allocated many SYSTEM PRIVILEGEs, OBJECT PRIVILEGEs and ROLEs.</a:t>
            </a:r>
          </a:p>
          <a:p>
            <a:pPr eaLnBrk="1" hangingPunct="1">
              <a:lnSpc>
                <a:spcPct val="90000"/>
              </a:lnSpc>
            </a:pPr>
            <a:r>
              <a:rPr lang="en-US" sz="2400" smtClean="0"/>
              <a:t>A USER account has all the PRIVILEGEs:</a:t>
            </a:r>
          </a:p>
          <a:p>
            <a:pPr lvl="1" eaLnBrk="1" hangingPunct="1">
              <a:lnSpc>
                <a:spcPct val="90000"/>
              </a:lnSpc>
            </a:pPr>
            <a:r>
              <a:rPr lang="en-US" sz="2000" smtClean="0"/>
              <a:t>That have been assigned directly</a:t>
            </a:r>
          </a:p>
          <a:p>
            <a:pPr lvl="1" eaLnBrk="1" hangingPunct="1">
              <a:lnSpc>
                <a:spcPct val="90000"/>
              </a:lnSpc>
            </a:pPr>
            <a:r>
              <a:rPr lang="en-US" sz="2000" smtClean="0"/>
              <a:t>Of all of its ROLEs </a:t>
            </a:r>
          </a:p>
          <a:p>
            <a:pPr lvl="1" eaLnBrk="1" hangingPunct="1">
              <a:lnSpc>
                <a:spcPct val="90000"/>
              </a:lnSpc>
            </a:pPr>
            <a:r>
              <a:rPr lang="en-US" sz="2000" smtClean="0"/>
              <a:t>Of all of its ROLEs that are inherited through ROLE connections</a:t>
            </a:r>
          </a:p>
          <a:p>
            <a:pPr eaLnBrk="1" hangingPunct="1">
              <a:lnSpc>
                <a:spcPct val="90000"/>
              </a:lnSpc>
            </a:pPr>
            <a:r>
              <a:rPr lang="en-US" sz="2400" smtClean="0"/>
              <a:t>A ROLE can have many SYSTEM PRIVILEGEs and OBJECT PRIVILEGEs, and it may also have a relationship to other ROLEs.</a:t>
            </a:r>
          </a:p>
          <a:p>
            <a:pPr eaLnBrk="1" hangingPunct="1">
              <a:lnSpc>
                <a:spcPct val="90000"/>
              </a:lnSpc>
            </a:pPr>
            <a:r>
              <a:rPr lang="en-US" sz="2400" smtClean="0"/>
              <a:t>ROLEs simplify the administration of the database:</a:t>
            </a:r>
          </a:p>
          <a:p>
            <a:pPr lvl="1" eaLnBrk="1" hangingPunct="1">
              <a:lnSpc>
                <a:spcPct val="90000"/>
              </a:lnSpc>
            </a:pPr>
            <a:r>
              <a:rPr lang="en-US" sz="2000" smtClean="0"/>
              <a:t>A set of privileges can be assigned to or removed from a ROLE just once.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8857" y="1270018"/>
            <a:ext cx="7583143" cy="4968000"/>
          </a:xfrm>
          <a:prstGeom prst="rect">
            <a:avLst/>
          </a:prstGeom>
        </p:spPr>
      </p:pic>
      <p:sp>
        <p:nvSpPr>
          <p:cNvPr id="35843" name="Rectangle 4"/>
          <p:cNvSpPr>
            <a:spLocks noGrp="1" noChangeArrowheads="1"/>
          </p:cNvSpPr>
          <p:nvPr>
            <p:ph type="title"/>
          </p:nvPr>
        </p:nvSpPr>
        <p:spPr>
          <a:xfrm>
            <a:off x="457200" y="274638"/>
            <a:ext cx="8229600" cy="944562"/>
          </a:xfrm>
        </p:spPr>
        <p:txBody>
          <a:bodyPr/>
          <a:lstStyle/>
          <a:p>
            <a:pPr eaLnBrk="1" hangingPunct="1"/>
            <a:r>
              <a:rPr lang="en-US" sz="4000" smtClean="0"/>
              <a:t>Users, Roles, and Privileges 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uer\AppData\Local\Temp\SNAGHTMLf3f63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4" y="1513526"/>
            <a:ext cx="8236000" cy="3985428"/>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4"/>
          <p:cNvSpPr>
            <a:spLocks noGrp="1" noChangeArrowheads="1"/>
          </p:cNvSpPr>
          <p:nvPr>
            <p:ph type="title"/>
          </p:nvPr>
        </p:nvSpPr>
        <p:spPr/>
        <p:txBody>
          <a:bodyPr/>
          <a:lstStyle/>
          <a:p>
            <a:pPr eaLnBrk="1" hangingPunct="1"/>
            <a:r>
              <a:rPr lang="en-US" sz="4000" smtClean="0"/>
              <a:t>Users, Roles, and Privileges 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uer\AppData\Local\Temp\SNAGHTMLf4016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178000" cy="3894285"/>
          </a:xfrm>
          <a:prstGeom prst="rect">
            <a:avLst/>
          </a:prstGeom>
          <a:noFill/>
          <a:extLst>
            <a:ext uri="{909E8E84-426E-40dd-AFC4-6F175D3DCCD1}">
              <a14:hiddenFill xmlns:a14="http://schemas.microsoft.com/office/drawing/2010/main">
                <a:solidFill>
                  <a:srgbClr val="FFFFFF"/>
                </a:solidFill>
              </a14:hiddenFill>
            </a:ext>
          </a:extLst>
        </p:spPr>
      </p:pic>
      <p:sp>
        <p:nvSpPr>
          <p:cNvPr id="37890" name="Rectangle 4"/>
          <p:cNvSpPr>
            <a:spLocks noGrp="1" noChangeArrowheads="1"/>
          </p:cNvSpPr>
          <p:nvPr>
            <p:ph type="title"/>
          </p:nvPr>
        </p:nvSpPr>
        <p:spPr/>
        <p:txBody>
          <a:bodyPr/>
          <a:lstStyle/>
          <a:p>
            <a:pPr eaLnBrk="1" hangingPunct="1"/>
            <a:r>
              <a:rPr lang="en-US" sz="4000" smtClean="0"/>
              <a:t>Users, Roles, and Privileges III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9618" y="1535431"/>
            <a:ext cx="8168762" cy="2296000"/>
          </a:xfrm>
          <a:prstGeom prst="rect">
            <a:avLst/>
          </a:prstGeom>
        </p:spPr>
      </p:pic>
      <p:sp>
        <p:nvSpPr>
          <p:cNvPr id="38914" name="Rectangle 4"/>
          <p:cNvSpPr>
            <a:spLocks noGrp="1" noChangeArrowheads="1"/>
          </p:cNvSpPr>
          <p:nvPr>
            <p:ph type="title"/>
          </p:nvPr>
        </p:nvSpPr>
        <p:spPr/>
        <p:txBody>
          <a:bodyPr/>
          <a:lstStyle/>
          <a:p>
            <a:pPr eaLnBrk="1" hangingPunct="1"/>
            <a:r>
              <a:rPr lang="en-US" sz="4000" smtClean="0"/>
              <a:t>Users, Roles, and Privileges IV</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6726" y="1524008"/>
            <a:ext cx="8160952" cy="2655238"/>
          </a:xfrm>
          <a:prstGeom prst="rect">
            <a:avLst/>
          </a:prstGeom>
        </p:spPr>
      </p:pic>
      <p:sp>
        <p:nvSpPr>
          <p:cNvPr id="39938" name="Rectangle 4"/>
          <p:cNvSpPr>
            <a:spLocks noGrp="1" noChangeArrowheads="1"/>
          </p:cNvSpPr>
          <p:nvPr>
            <p:ph type="title"/>
          </p:nvPr>
        </p:nvSpPr>
        <p:spPr/>
        <p:txBody>
          <a:bodyPr/>
          <a:lstStyle/>
          <a:p>
            <a:pPr eaLnBrk="1" hangingPunct="1"/>
            <a:r>
              <a:rPr lang="en-US" sz="4000" smtClean="0"/>
              <a:t>Users, Roles, and Privileges V</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4008"/>
            <a:ext cx="8160952" cy="4006285"/>
          </a:xfrm>
          <a:prstGeom prst="rect">
            <a:avLst/>
          </a:prstGeom>
        </p:spPr>
      </p:pic>
      <p:sp>
        <p:nvSpPr>
          <p:cNvPr id="40962" name="Rectangle 4"/>
          <p:cNvSpPr>
            <a:spLocks noGrp="1" noChangeArrowheads="1"/>
          </p:cNvSpPr>
          <p:nvPr>
            <p:ph type="title"/>
          </p:nvPr>
        </p:nvSpPr>
        <p:spPr/>
        <p:txBody>
          <a:bodyPr/>
          <a:lstStyle/>
          <a:p>
            <a:pPr eaLnBrk="1" hangingPunct="1"/>
            <a:r>
              <a:rPr lang="en-US" sz="4000" smtClean="0"/>
              <a:t>Users, Roles, and Privileges VI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8" y="1514851"/>
            <a:ext cx="8168762" cy="2428762"/>
          </a:xfrm>
          <a:prstGeom prst="rect">
            <a:avLst/>
          </a:prstGeom>
        </p:spPr>
      </p:pic>
      <p:sp>
        <p:nvSpPr>
          <p:cNvPr id="41987" name="Rectangle 4"/>
          <p:cNvSpPr>
            <a:spLocks noGrp="1" noChangeArrowheads="1"/>
          </p:cNvSpPr>
          <p:nvPr>
            <p:ph type="title"/>
          </p:nvPr>
        </p:nvSpPr>
        <p:spPr/>
        <p:txBody>
          <a:bodyPr/>
          <a:lstStyle/>
          <a:p>
            <a:pPr eaLnBrk="1" hangingPunct="1"/>
            <a:r>
              <a:rPr lang="en-US" sz="4000" smtClean="0"/>
              <a:t>Users, Roles, and Privileges VII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29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type="body" idx="1"/>
          </p:nvPr>
        </p:nvSpPr>
        <p:spPr/>
        <p:txBody>
          <a:bodyPr/>
          <a:lstStyle/>
          <a:p>
            <a:pPr eaLnBrk="1" hangingPunct="1"/>
            <a:r>
              <a:rPr lang="en-US" sz="2400" dirty="0" smtClean="0"/>
              <a:t>To submit both SQL DDL and DML via the SQL Developer</a:t>
            </a:r>
          </a:p>
          <a:p>
            <a:pPr eaLnBrk="1" hangingPunct="1"/>
            <a:r>
              <a:rPr lang="en-US" sz="2400" dirty="0" smtClean="0"/>
              <a:t>To understand the use of SQL/Persistent Stored Modules (SQL/PSM) in Oracle Database PL/SQL</a:t>
            </a:r>
          </a:p>
          <a:p>
            <a:pPr eaLnBrk="1" hangingPunct="1"/>
            <a:r>
              <a:rPr lang="en-US" sz="2400" dirty="0" smtClean="0"/>
              <a:t>To understand the purpose and role of user-defined functions and know how to create simple user-defined functions</a:t>
            </a:r>
          </a:p>
          <a:p>
            <a:pPr eaLnBrk="1" hangingPunct="1"/>
            <a:r>
              <a:rPr lang="en-US" sz="2400" dirty="0" smtClean="0"/>
              <a:t>To understand the purpose and role of stored procedures and learn how to create simple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uer\AppData\Local\Temp\SNAGHTMLf436df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32" y="1495591"/>
            <a:ext cx="8168762" cy="2342857"/>
          </a:xfrm>
          <a:prstGeom prst="rect">
            <a:avLst/>
          </a:prstGeom>
          <a:noFill/>
          <a:extLst>
            <a:ext uri="{909E8E84-426E-40dd-AFC4-6F175D3DCCD1}">
              <a14:hiddenFill xmlns:a14="http://schemas.microsoft.com/office/drawing/2010/main">
                <a:solidFill>
                  <a:srgbClr val="FFFFFF"/>
                </a:solidFill>
              </a14:hiddenFill>
            </a:ext>
          </a:extLst>
        </p:spPr>
      </p:pic>
      <p:sp>
        <p:nvSpPr>
          <p:cNvPr id="43011" name="Rectangle 4"/>
          <p:cNvSpPr>
            <a:spLocks noGrp="1" noChangeArrowheads="1"/>
          </p:cNvSpPr>
          <p:nvPr>
            <p:ph type="title"/>
          </p:nvPr>
        </p:nvSpPr>
        <p:spPr/>
        <p:txBody>
          <a:bodyPr/>
          <a:lstStyle/>
          <a:p>
            <a:pPr eaLnBrk="1" hangingPunct="1"/>
            <a:r>
              <a:rPr lang="en-US" sz="4000" smtClean="0"/>
              <a:t>Users, Roles, and Privileges VIII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8" y="1524001"/>
            <a:ext cx="8168762" cy="2725523"/>
          </a:xfrm>
          <a:prstGeom prst="rect">
            <a:avLst/>
          </a:prstGeom>
        </p:spPr>
      </p:pic>
      <p:sp>
        <p:nvSpPr>
          <p:cNvPr id="44034" name="Rectangle 4"/>
          <p:cNvSpPr>
            <a:spLocks noGrp="1" noChangeArrowheads="1"/>
          </p:cNvSpPr>
          <p:nvPr>
            <p:ph type="title"/>
          </p:nvPr>
        </p:nvSpPr>
        <p:spPr/>
        <p:txBody>
          <a:bodyPr/>
          <a:lstStyle/>
          <a:p>
            <a:pPr eaLnBrk="1" hangingPunct="1"/>
            <a:r>
              <a:rPr lang="en-US" sz="4000" smtClean="0"/>
              <a:t>Users, Roles, and Privileges IX</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z="3200" smtClean="0"/>
              <a:t>Oracle Application Development Utilities</a:t>
            </a:r>
          </a:p>
        </p:txBody>
      </p:sp>
      <p:sp>
        <p:nvSpPr>
          <p:cNvPr id="45059" name="Rectangle 3"/>
          <p:cNvSpPr>
            <a:spLocks noGrp="1" noChangeArrowheads="1"/>
          </p:cNvSpPr>
          <p:nvPr>
            <p:ph type="body" idx="1"/>
          </p:nvPr>
        </p:nvSpPr>
        <p:spPr/>
        <p:txBody>
          <a:bodyPr/>
          <a:lstStyle/>
          <a:p>
            <a:pPr eaLnBrk="1" hangingPunct="1">
              <a:lnSpc>
                <a:spcPct val="90000"/>
              </a:lnSpc>
              <a:buClr>
                <a:schemeClr val="tx1"/>
              </a:buClr>
            </a:pPr>
            <a:r>
              <a:rPr lang="en-US" sz="2400" b="1" smtClean="0">
                <a:solidFill>
                  <a:srgbClr val="0099CC"/>
                </a:solidFill>
              </a:rPr>
              <a:t>Oracle SQL*Plus</a:t>
            </a:r>
            <a:r>
              <a:rPr lang="en-US" sz="2400" smtClean="0">
                <a:solidFill>
                  <a:srgbClr val="0099CC"/>
                </a:solidFill>
              </a:rPr>
              <a:t> </a:t>
            </a:r>
            <a:r>
              <a:rPr lang="en-US" sz="2400" smtClean="0"/>
              <a:t>or the </a:t>
            </a:r>
            <a:r>
              <a:rPr lang="en-US" sz="2400" b="1" smtClean="0">
                <a:solidFill>
                  <a:srgbClr val="0099CC"/>
                </a:solidFill>
              </a:rPr>
              <a:t>Oracle SQL Developer Console</a:t>
            </a:r>
            <a:r>
              <a:rPr lang="en-US" sz="2400" smtClean="0"/>
              <a:t> may be used for application development.</a:t>
            </a:r>
          </a:p>
          <a:p>
            <a:pPr eaLnBrk="1" hangingPunct="1">
              <a:lnSpc>
                <a:spcPct val="90000"/>
              </a:lnSpc>
              <a:buClr>
                <a:schemeClr val="tx1"/>
              </a:buClr>
            </a:pPr>
            <a:r>
              <a:rPr lang="en-US" sz="2400" b="1" smtClean="0">
                <a:solidFill>
                  <a:srgbClr val="0099CC"/>
                </a:solidFill>
              </a:rPr>
              <a:t>SQL*Plus</a:t>
            </a:r>
            <a:r>
              <a:rPr lang="en-US" sz="2400" smtClean="0">
                <a:solidFill>
                  <a:srgbClr val="FF9900"/>
                </a:solidFill>
              </a:rPr>
              <a:t> </a:t>
            </a:r>
            <a:r>
              <a:rPr lang="en-US" sz="2400" smtClean="0"/>
              <a:t>is a text editor.</a:t>
            </a:r>
          </a:p>
          <a:p>
            <a:pPr eaLnBrk="1" hangingPunct="1">
              <a:lnSpc>
                <a:spcPct val="90000"/>
              </a:lnSpc>
              <a:buClr>
                <a:schemeClr val="tx1"/>
              </a:buClr>
            </a:pPr>
            <a:r>
              <a:rPr lang="en-US" sz="2400" b="1" smtClean="0">
                <a:solidFill>
                  <a:srgbClr val="0099CC"/>
                </a:solidFill>
              </a:rPr>
              <a:t>SQL Developer</a:t>
            </a:r>
            <a:r>
              <a:rPr lang="en-US" sz="2400" smtClean="0">
                <a:solidFill>
                  <a:srgbClr val="0099CC"/>
                </a:solidFill>
              </a:rPr>
              <a:t> </a:t>
            </a:r>
            <a:r>
              <a:rPr lang="en-US" sz="2400" smtClean="0"/>
              <a:t>is a GUI utility.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6" y="1524007"/>
            <a:ext cx="8145333" cy="2959810"/>
          </a:xfrm>
          <a:prstGeom prst="rect">
            <a:avLst/>
          </a:prstGeom>
        </p:spPr>
      </p:pic>
      <p:sp>
        <p:nvSpPr>
          <p:cNvPr id="46082" name="Rectangle 2"/>
          <p:cNvSpPr>
            <a:spLocks noGrp="1" noChangeArrowheads="1"/>
          </p:cNvSpPr>
          <p:nvPr>
            <p:ph type="title"/>
          </p:nvPr>
        </p:nvSpPr>
        <p:spPr/>
        <p:txBody>
          <a:bodyPr/>
          <a:lstStyle/>
          <a:p>
            <a:pPr eaLnBrk="1" hangingPunct="1"/>
            <a:r>
              <a:rPr lang="en-US" sz="4000" smtClean="0"/>
              <a:t>SQL*Plus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8" y="1467557"/>
            <a:ext cx="8168762" cy="4607619"/>
          </a:xfrm>
          <a:prstGeom prst="rect">
            <a:avLst/>
          </a:prstGeom>
        </p:spPr>
      </p:pic>
      <p:sp>
        <p:nvSpPr>
          <p:cNvPr id="47106" name="Title 1"/>
          <p:cNvSpPr>
            <a:spLocks noGrp="1"/>
          </p:cNvSpPr>
          <p:nvPr>
            <p:ph type="title"/>
          </p:nvPr>
        </p:nvSpPr>
        <p:spPr/>
        <p:txBody>
          <a:bodyPr/>
          <a:lstStyle/>
          <a:p>
            <a:pPr eaLnBrk="1" hangingPunct="1"/>
            <a:r>
              <a:rPr lang="en-US" smtClean="0"/>
              <a:t>SQL Developer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8" y="1286631"/>
            <a:ext cx="8168762" cy="4943428"/>
          </a:xfrm>
          <a:prstGeom prst="rect">
            <a:avLst/>
          </a:prstGeom>
        </p:spPr>
      </p:pic>
      <p:sp>
        <p:nvSpPr>
          <p:cNvPr id="48130" name="Title 5"/>
          <p:cNvSpPr>
            <a:spLocks noGrp="1"/>
          </p:cNvSpPr>
          <p:nvPr>
            <p:ph type="title"/>
          </p:nvPr>
        </p:nvSpPr>
        <p:spPr>
          <a:xfrm>
            <a:off x="457200" y="274638"/>
            <a:ext cx="8229600" cy="944562"/>
          </a:xfrm>
        </p:spPr>
        <p:txBody>
          <a:bodyPr/>
          <a:lstStyle/>
          <a:p>
            <a:pPr eaLnBrk="1" hangingPunct="1"/>
            <a:r>
              <a:rPr lang="en-US" smtClean="0"/>
              <a:t>SQL Developer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uer\AppData\Local\Temp\SNAGHTMLf4703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96" y="1465268"/>
            <a:ext cx="8168762" cy="4279619"/>
          </a:xfrm>
          <a:prstGeom prst="rect">
            <a:avLst/>
          </a:prstGeom>
          <a:noFill/>
          <a:extLst>
            <a:ext uri="{909E8E84-426E-40dd-AFC4-6F175D3DCCD1}">
              <a14:hiddenFill xmlns:a14="http://schemas.microsoft.com/office/drawing/2010/main">
                <a:solidFill>
                  <a:srgbClr val="FFFFFF"/>
                </a:solidFill>
              </a14:hiddenFill>
            </a:ext>
          </a:extLst>
        </p:spPr>
      </p:pic>
      <p:sp>
        <p:nvSpPr>
          <p:cNvPr id="49154" name="Title 1"/>
          <p:cNvSpPr>
            <a:spLocks noGrp="1"/>
          </p:cNvSpPr>
          <p:nvPr>
            <p:ph type="title"/>
          </p:nvPr>
        </p:nvSpPr>
        <p:spPr/>
        <p:txBody>
          <a:bodyPr/>
          <a:lstStyle/>
          <a:p>
            <a:pPr eaLnBrk="1" hangingPunct="1"/>
            <a:r>
              <a:rPr lang="en-US" smtClean="0"/>
              <a:t>SQL Scripts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uer\AppData\Local\Temp\SNAGHTMLf47ac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3" y="1474499"/>
            <a:ext cx="8176571" cy="4357715"/>
          </a:xfrm>
          <a:prstGeom prst="rect">
            <a:avLst/>
          </a:prstGeom>
          <a:noFill/>
          <a:extLst>
            <a:ext uri="{909E8E84-426E-40dd-AFC4-6F175D3DCCD1}">
              <a14:hiddenFill xmlns:a14="http://schemas.microsoft.com/office/drawing/2010/main">
                <a:solidFill>
                  <a:srgbClr val="FFFFFF"/>
                </a:solidFill>
              </a14:hiddenFill>
            </a:ext>
          </a:extLst>
        </p:spPr>
      </p:pic>
      <p:sp>
        <p:nvSpPr>
          <p:cNvPr id="50178" name="Title 1"/>
          <p:cNvSpPr>
            <a:spLocks noGrp="1"/>
          </p:cNvSpPr>
          <p:nvPr>
            <p:ph type="title"/>
          </p:nvPr>
        </p:nvSpPr>
        <p:spPr/>
        <p:txBody>
          <a:bodyPr/>
          <a:lstStyle/>
          <a:p>
            <a:pPr eaLnBrk="1" hangingPunct="1"/>
            <a:r>
              <a:rPr lang="en-US" smtClean="0"/>
              <a:t>SQL Scripts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lstStyle/>
          <a:p>
            <a:pPr eaLnBrk="1" hangingPunct="1"/>
            <a:r>
              <a:rPr lang="en-US" sz="3200" smtClean="0"/>
              <a:t>Oracle CREATE TABLE Statements</a:t>
            </a:r>
            <a:br>
              <a:rPr lang="en-US" sz="3200" smtClean="0"/>
            </a:br>
            <a:r>
              <a:rPr lang="en-US" sz="3200" smtClean="0"/>
              <a:t>for the View Ridge Schema I</a:t>
            </a:r>
          </a:p>
        </p:txBody>
      </p:sp>
      <p:pic>
        <p:nvPicPr>
          <p:cNvPr id="512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0" y="1447800"/>
            <a:ext cx="62547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p:txBody>
          <a:bodyPr/>
          <a:lstStyle/>
          <a:p>
            <a:pPr eaLnBrk="1" hangingPunct="1"/>
            <a:r>
              <a:rPr lang="en-US" sz="3200" smtClean="0"/>
              <a:t>Oracle CREATE TABLE Statements</a:t>
            </a:r>
            <a:br>
              <a:rPr lang="en-US" sz="3200" smtClean="0"/>
            </a:br>
            <a:r>
              <a:rPr lang="en-US" sz="3200" smtClean="0"/>
              <a:t>for the View Ridge Schema II</a:t>
            </a:r>
          </a:p>
        </p:txBody>
      </p:sp>
      <p:pic>
        <p:nvPicPr>
          <p:cNvPr id="5222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524000"/>
            <a:ext cx="5857875" cy="232251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39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type="body" idx="1"/>
          </p:nvPr>
        </p:nvSpPr>
        <p:spPr/>
        <p:txBody>
          <a:bodyPr/>
          <a:lstStyle/>
          <a:p>
            <a:pPr eaLnBrk="1" hangingPunct="1"/>
            <a:r>
              <a:rPr lang="en-US" sz="2400" dirty="0" smtClean="0"/>
              <a:t>To understand the purpose and role of triggers and learn how to create simple triggers</a:t>
            </a:r>
          </a:p>
          <a:p>
            <a:pPr eaLnBrk="1" hangingPunct="1"/>
            <a:r>
              <a:rPr lang="en-US" sz="2400" dirty="0" smtClean="0"/>
              <a:t>To understand how Oracle Database 11</a:t>
            </a:r>
            <a:r>
              <a:rPr lang="en-US" sz="2400" i="1" dirty="0" smtClean="0"/>
              <a:t>g</a:t>
            </a:r>
            <a:r>
              <a:rPr lang="en-US" sz="2400" dirty="0" smtClean="0"/>
              <a:t> Release 2 implements concurrency control</a:t>
            </a:r>
          </a:p>
          <a:p>
            <a:pPr eaLnBrk="1" hangingPunct="1"/>
            <a:r>
              <a:rPr lang="en-US" sz="2400" dirty="0" smtClean="0"/>
              <a:t>To understand the fundamental features of Oracle Database 11</a:t>
            </a:r>
            <a:r>
              <a:rPr lang="en-US" sz="2400" i="1" dirty="0" smtClean="0"/>
              <a:t>g</a:t>
            </a:r>
            <a:r>
              <a:rPr lang="en-US" sz="2400" dirty="0" smtClean="0"/>
              <a:t> Release 2 backup and recovery facilities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a:t>
            </a:fld>
            <a:endParaRPr lang="en-US" smtClean="0"/>
          </a:p>
          <a:p>
            <a:endParaRPr lang="en-US" dirty="0"/>
          </a:p>
        </p:txBody>
      </p:sp>
    </p:spTree>
    <p:extLst>
      <p:ext uri="{BB962C8B-B14F-4D97-AF65-F5344CB8AC3E}">
        <p14:creationId xmlns:p14="http://schemas.microsoft.com/office/powerpoint/2010/main" val="3616287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p:txBody>
          <a:bodyPr/>
          <a:lstStyle/>
          <a:p>
            <a:pPr eaLnBrk="1" hangingPunct="1"/>
            <a:r>
              <a:rPr lang="en-US" sz="3200" smtClean="0"/>
              <a:t>Oracle CREATE TABLE Statements</a:t>
            </a:r>
            <a:br>
              <a:rPr lang="en-US" sz="3200" smtClean="0"/>
            </a:br>
            <a:r>
              <a:rPr lang="en-US" sz="3200" smtClean="0"/>
              <a:t>for the View Ridge Schema III</a:t>
            </a:r>
          </a:p>
        </p:txBody>
      </p:sp>
      <p:pic>
        <p:nvPicPr>
          <p:cNvPr id="5325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43025" y="1524000"/>
            <a:ext cx="5781675" cy="47545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uer\AppData\Local\Temp\SNAGHTMLf4876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1" y="1516869"/>
            <a:ext cx="8184381" cy="4287428"/>
          </a:xfrm>
          <a:prstGeom prst="rect">
            <a:avLst/>
          </a:prstGeom>
          <a:noFill/>
          <a:extLst>
            <a:ext uri="{909E8E84-426E-40dd-AFC4-6F175D3DCCD1}">
              <a14:hiddenFill xmlns:a14="http://schemas.microsoft.com/office/drawing/2010/main">
                <a:solidFill>
                  <a:srgbClr val="FFFFFF"/>
                </a:solidFill>
              </a14:hiddenFill>
            </a:ext>
          </a:extLst>
        </p:spPr>
      </p:pic>
      <p:sp>
        <p:nvSpPr>
          <p:cNvPr id="54275" name="Rectangle 4"/>
          <p:cNvSpPr>
            <a:spLocks noGrp="1" noChangeArrowheads="1"/>
          </p:cNvSpPr>
          <p:nvPr>
            <p:ph type="title"/>
          </p:nvPr>
        </p:nvSpPr>
        <p:spPr/>
        <p:txBody>
          <a:bodyPr/>
          <a:lstStyle/>
          <a:p>
            <a:pPr eaLnBrk="1" hangingPunct="1"/>
            <a:r>
              <a:rPr lang="en-US" sz="3200" smtClean="0"/>
              <a:t>Oracle CREATE TABLE Statements</a:t>
            </a:r>
            <a:br>
              <a:rPr lang="en-US" sz="3200" smtClean="0"/>
            </a:br>
            <a:r>
              <a:rPr lang="en-US" sz="3200" smtClean="0"/>
              <a:t>for the View Ridge Schema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uer\AppData\Local\Temp\SNAGHTMLf492a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1" y="1507507"/>
            <a:ext cx="8176571" cy="4287428"/>
          </a:xfrm>
          <a:prstGeom prst="rect">
            <a:avLst/>
          </a:prstGeom>
          <a:noFill/>
          <a:extLst>
            <a:ext uri="{909E8E84-426E-40dd-AFC4-6F175D3DCCD1}">
              <a14:hiddenFill xmlns:a14="http://schemas.microsoft.com/office/drawing/2010/main">
                <a:solidFill>
                  <a:srgbClr val="FFFFFF"/>
                </a:solidFill>
              </a14:hiddenFill>
            </a:ext>
          </a:extLst>
        </p:spPr>
      </p:pic>
      <p:sp>
        <p:nvSpPr>
          <p:cNvPr id="55299" name="Rectangle 4"/>
          <p:cNvSpPr>
            <a:spLocks noGrp="1" noChangeArrowheads="1"/>
          </p:cNvSpPr>
          <p:nvPr>
            <p:ph type="title"/>
          </p:nvPr>
        </p:nvSpPr>
        <p:spPr/>
        <p:txBody>
          <a:bodyPr/>
          <a:lstStyle/>
          <a:p>
            <a:pPr eaLnBrk="1" hangingPunct="1"/>
            <a:r>
              <a:rPr lang="en-US" sz="3200" smtClean="0"/>
              <a:t>Oracle CREATE TABLE Statements</a:t>
            </a:r>
            <a:br>
              <a:rPr lang="en-US" sz="3200" smtClean="0"/>
            </a:br>
            <a:r>
              <a:rPr lang="en-US" sz="3200" smtClean="0"/>
              <a:t>for the View Ridge Schema 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uer\AppData\Local\Temp\SNAGHTMLf49db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09713"/>
            <a:ext cx="8176571" cy="4295238"/>
          </a:xfrm>
          <a:prstGeom prst="rect">
            <a:avLst/>
          </a:prstGeom>
          <a:noFill/>
          <a:extLst>
            <a:ext uri="{909E8E84-426E-40dd-AFC4-6F175D3DCCD1}">
              <a14:hiddenFill xmlns:a14="http://schemas.microsoft.com/office/drawing/2010/main">
                <a:solidFill>
                  <a:srgbClr val="FFFFFF"/>
                </a:solidFill>
              </a14:hiddenFill>
            </a:ext>
          </a:extLst>
        </p:spPr>
      </p:pic>
      <p:sp>
        <p:nvSpPr>
          <p:cNvPr id="56322" name="Title 1"/>
          <p:cNvSpPr>
            <a:spLocks noGrp="1"/>
          </p:cNvSpPr>
          <p:nvPr>
            <p:ph type="title"/>
          </p:nvPr>
        </p:nvSpPr>
        <p:spPr/>
        <p:txBody>
          <a:bodyPr/>
          <a:lstStyle/>
          <a:p>
            <a:pPr eaLnBrk="1" hangingPunct="1"/>
            <a:r>
              <a:rPr lang="en-US" smtClean="0"/>
              <a:t>Inspecting Table Properties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uer\AppData\Local\Temp\SNAGHTMLf4a75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524000"/>
            <a:ext cx="8176571" cy="4287428"/>
          </a:xfrm>
          <a:prstGeom prst="rect">
            <a:avLst/>
          </a:prstGeom>
          <a:noFill/>
          <a:extLst>
            <a:ext uri="{909E8E84-426E-40dd-AFC4-6F175D3DCCD1}">
              <a14:hiddenFill xmlns:a14="http://schemas.microsoft.com/office/drawing/2010/main">
                <a:solidFill>
                  <a:srgbClr val="FFFFFF"/>
                </a:solidFill>
              </a14:hiddenFill>
            </a:ext>
          </a:extLst>
        </p:spPr>
      </p:pic>
      <p:sp>
        <p:nvSpPr>
          <p:cNvPr id="57347" name="Title 1"/>
          <p:cNvSpPr>
            <a:spLocks noGrp="1"/>
          </p:cNvSpPr>
          <p:nvPr>
            <p:ph type="title"/>
          </p:nvPr>
        </p:nvSpPr>
        <p:spPr/>
        <p:txBody>
          <a:bodyPr/>
          <a:lstStyle/>
          <a:p>
            <a:pPr eaLnBrk="1" hangingPunct="1"/>
            <a:r>
              <a:rPr lang="en-US" smtClean="0"/>
              <a:t>Inspecting Table Properties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descr="C:\Users\Auer\AppData\Local\Temp\SNAGHTMLf4b15b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1498600"/>
            <a:ext cx="8098476" cy="3561143"/>
          </a:xfrm>
          <a:prstGeom prst="rect">
            <a:avLst/>
          </a:prstGeom>
          <a:noFill/>
          <a:extLst>
            <a:ext uri="{909E8E84-426E-40dd-AFC4-6F175D3DCCD1}">
              <a14:hiddenFill xmlns:a14="http://schemas.microsoft.com/office/drawing/2010/main">
                <a:solidFill>
                  <a:srgbClr val="FFFFFF"/>
                </a:solidFill>
              </a14:hiddenFill>
            </a:ext>
          </a:extLst>
        </p:spPr>
      </p:pic>
      <p:sp>
        <p:nvSpPr>
          <p:cNvPr id="58371" name="Rectangle 2"/>
          <p:cNvSpPr>
            <a:spLocks noGrp="1" noChangeArrowheads="1"/>
          </p:cNvSpPr>
          <p:nvPr>
            <p:ph type="title"/>
          </p:nvPr>
        </p:nvSpPr>
        <p:spPr/>
        <p:txBody>
          <a:bodyPr/>
          <a:lstStyle/>
          <a:p>
            <a:pPr eaLnBrk="1" hangingPunct="1"/>
            <a:r>
              <a:rPr lang="en-US" smtClean="0"/>
              <a:t>Inspecting Table Properties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descr="C:\Users\Auer\AppData\Local\Temp\SNAGHTMLf4bdb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181429" cy="4292286"/>
          </a:xfrm>
          <a:prstGeom prst="rect">
            <a:avLst/>
          </a:prstGeom>
          <a:noFill/>
          <a:extLst>
            <a:ext uri="{909E8E84-426E-40dd-AFC4-6F175D3DCCD1}">
              <a14:hiddenFill xmlns:a14="http://schemas.microsoft.com/office/drawing/2010/main">
                <a:solidFill>
                  <a:srgbClr val="FFFFFF"/>
                </a:solidFill>
              </a14:hiddenFill>
            </a:ext>
          </a:extLst>
        </p:spPr>
      </p:pic>
      <p:sp>
        <p:nvSpPr>
          <p:cNvPr id="59395" name="Rectangle 2"/>
          <p:cNvSpPr>
            <a:spLocks noGrp="1" noChangeArrowheads="1"/>
          </p:cNvSpPr>
          <p:nvPr>
            <p:ph type="title"/>
          </p:nvPr>
        </p:nvSpPr>
        <p:spPr/>
        <p:txBody>
          <a:bodyPr/>
          <a:lstStyle/>
          <a:p>
            <a:pPr eaLnBrk="1" hangingPunct="1"/>
            <a:r>
              <a:rPr lang="en-US" smtClean="0"/>
              <a:t>Inspecting Table Properties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C:\Users\Auer\AppData\Local\Temp\SNAGHTMLf4c9d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6444"/>
            <a:ext cx="8176571" cy="4334285"/>
          </a:xfrm>
          <a:prstGeom prst="rect">
            <a:avLst/>
          </a:prstGeom>
          <a:noFill/>
          <a:extLst>
            <a:ext uri="{909E8E84-426E-40dd-AFC4-6F175D3DCCD1}">
              <a14:hiddenFill xmlns:a14="http://schemas.microsoft.com/office/drawing/2010/main">
                <a:solidFill>
                  <a:srgbClr val="FFFFFF"/>
                </a:solidFill>
              </a14:hiddenFill>
            </a:ext>
          </a:extLst>
        </p:spPr>
      </p:pic>
      <p:sp>
        <p:nvSpPr>
          <p:cNvPr id="60419" name="Rectangle 2"/>
          <p:cNvSpPr>
            <a:spLocks noGrp="1" noChangeArrowheads="1"/>
          </p:cNvSpPr>
          <p:nvPr>
            <p:ph type="title"/>
          </p:nvPr>
        </p:nvSpPr>
        <p:spPr/>
        <p:txBody>
          <a:bodyPr/>
          <a:lstStyle/>
          <a:p>
            <a:pPr eaLnBrk="1" hangingPunct="1"/>
            <a:r>
              <a:rPr lang="en-US" smtClean="0"/>
              <a:t>Inspecting Table Properties 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Creating Indexes I</a:t>
            </a:r>
          </a:p>
        </p:txBody>
      </p:sp>
      <p:sp>
        <p:nvSpPr>
          <p:cNvPr id="40963" name="Rectangle 3"/>
          <p:cNvSpPr>
            <a:spLocks noGrp="1" noChangeArrowheads="1"/>
          </p:cNvSpPr>
          <p:nvPr>
            <p:ph type="body" idx="1"/>
          </p:nvPr>
        </p:nvSpPr>
        <p:spPr/>
        <p:txBody>
          <a:bodyPr/>
          <a:lstStyle/>
          <a:p>
            <a:pPr eaLnBrk="1" hangingPunct="1">
              <a:lnSpc>
                <a:spcPct val="90000"/>
              </a:lnSpc>
            </a:pPr>
            <a:r>
              <a:rPr lang="en-US" sz="2800" smtClean="0"/>
              <a:t>Indexes are created to: </a:t>
            </a:r>
          </a:p>
          <a:p>
            <a:pPr lvl="1" eaLnBrk="1" hangingPunct="1">
              <a:lnSpc>
                <a:spcPct val="90000"/>
              </a:lnSpc>
            </a:pPr>
            <a:r>
              <a:rPr lang="en-US" sz="2400" smtClean="0"/>
              <a:t>Enforce uniqueness on columns</a:t>
            </a:r>
          </a:p>
          <a:p>
            <a:pPr lvl="1" eaLnBrk="1" hangingPunct="1">
              <a:lnSpc>
                <a:spcPct val="90000"/>
              </a:lnSpc>
            </a:pPr>
            <a:r>
              <a:rPr lang="en-US" sz="2400" smtClean="0"/>
              <a:t>Facilitate sorting</a:t>
            </a:r>
          </a:p>
          <a:p>
            <a:pPr lvl="1" eaLnBrk="1" hangingPunct="1">
              <a:lnSpc>
                <a:spcPct val="90000"/>
              </a:lnSpc>
            </a:pPr>
            <a:r>
              <a:rPr lang="en-US" sz="2400" smtClean="0"/>
              <a:t>Enable fast retrieval by column values</a:t>
            </a:r>
          </a:p>
          <a:p>
            <a:pPr eaLnBrk="1" hangingPunct="1">
              <a:lnSpc>
                <a:spcPct val="90000"/>
              </a:lnSpc>
            </a:pPr>
            <a:r>
              <a:rPr lang="en-US" sz="2800" smtClean="0"/>
              <a:t>Good candidates for indexes are columns that are frequently used with equal conditions in WHERE clause or in a join.</a:t>
            </a:r>
          </a:p>
          <a:p>
            <a:pPr eaLnBrk="1" hangingPunct="1">
              <a:lnSpc>
                <a:spcPct val="90000"/>
              </a:lnSpc>
            </a:pPr>
            <a:r>
              <a:rPr lang="en-US" sz="2800" smtClean="0"/>
              <a:t>Examples:</a:t>
            </a:r>
          </a:p>
          <a:p>
            <a:pPr lvl="1" eaLnBrk="1" hangingPunct="1">
              <a:lnSpc>
                <a:spcPct val="90000"/>
              </a:lnSpc>
              <a:buFontTx/>
              <a:buNone/>
            </a:pPr>
            <a:r>
              <a:rPr lang="en-US" sz="2000" b="1" smtClean="0">
                <a:solidFill>
                  <a:srgbClr val="0066FF"/>
                </a:solidFill>
                <a:latin typeface="Courier New" panose="02070309020205020404" pitchFamily="49" charset="0"/>
              </a:rPr>
              <a:t>  </a:t>
            </a:r>
            <a:r>
              <a:rPr lang="en-US" sz="2000" b="1" smtClean="0">
                <a:solidFill>
                  <a:srgbClr val="0099CC"/>
                </a:solidFill>
                <a:latin typeface="Courier New" panose="02070309020205020404" pitchFamily="49" charset="0"/>
              </a:rPr>
              <a:t>CREATE INDEX CustNameIdx ON CUSTOMER(Name);</a:t>
            </a:r>
          </a:p>
          <a:p>
            <a:pPr lvl="1" eaLnBrk="1" hangingPunct="1">
              <a:lnSpc>
                <a:spcPct val="90000"/>
              </a:lnSpc>
              <a:buFontTx/>
              <a:buNone/>
            </a:pPr>
            <a:r>
              <a:rPr lang="en-US" sz="2000" b="1" smtClean="0">
                <a:solidFill>
                  <a:srgbClr val="0099CC"/>
                </a:solidFill>
                <a:latin typeface="Courier New" panose="02070309020205020404" pitchFamily="49" charset="0"/>
              </a:rPr>
              <a:t>  CREATE UNIQUE INDEX WorkUniqueIndex ON</a:t>
            </a:r>
            <a:br>
              <a:rPr lang="en-US" sz="2000" b="1" smtClean="0">
                <a:solidFill>
                  <a:srgbClr val="0099CC"/>
                </a:solidFill>
                <a:latin typeface="Courier New" panose="02070309020205020404" pitchFamily="49" charset="0"/>
              </a:rPr>
            </a:br>
            <a:r>
              <a:rPr lang="en-US" sz="2000" b="1" smtClean="0">
                <a:solidFill>
                  <a:srgbClr val="0099CC"/>
                </a:solidFill>
                <a:latin typeface="Courier New" panose="02070309020205020404" pitchFamily="49" charset="0"/>
              </a:rPr>
              <a:t>       WORK(Title, Copy, ArtistID);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slide(fromBottom)">
                                      <p:cBhvr>
                                        <p:cTn id="7" dur="500"/>
                                        <p:tgtEl>
                                          <p:spTgt spid="4096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0963">
                                            <p:txEl>
                                              <p:pRg st="1" end="1"/>
                                            </p:txEl>
                                          </p:spTgt>
                                        </p:tgtEl>
                                        <p:attrNameLst>
                                          <p:attrName>style.visibility</p:attrName>
                                        </p:attrNameLst>
                                      </p:cBhvr>
                                      <p:to>
                                        <p:strVal val="visible"/>
                                      </p:to>
                                    </p:set>
                                    <p:animEffect transition="in" filter="slide(fromBottom)">
                                      <p:cBhvr>
                                        <p:cTn id="10" dur="500"/>
                                        <p:tgtEl>
                                          <p:spTgt spid="4096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Effect transition="in" filter="slide(fromBottom)">
                                      <p:cBhvr>
                                        <p:cTn id="13" dur="500"/>
                                        <p:tgtEl>
                                          <p:spTgt spid="40963">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0963">
                                            <p:txEl>
                                              <p:pRg st="3" end="3"/>
                                            </p:txEl>
                                          </p:spTgt>
                                        </p:tgtEl>
                                        <p:attrNameLst>
                                          <p:attrName>style.visibility</p:attrName>
                                        </p:attrNameLst>
                                      </p:cBhvr>
                                      <p:to>
                                        <p:strVal val="visible"/>
                                      </p:to>
                                    </p:set>
                                    <p:animEffect transition="in" filter="slide(fromBottom)">
                                      <p:cBhvr>
                                        <p:cTn id="16" dur="500"/>
                                        <p:tgtEl>
                                          <p:spTgt spid="4096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0963">
                                            <p:txEl>
                                              <p:pRg st="4" end="4"/>
                                            </p:txEl>
                                          </p:spTgt>
                                        </p:tgtEl>
                                        <p:attrNameLst>
                                          <p:attrName>style.visibility</p:attrName>
                                        </p:attrNameLst>
                                      </p:cBhvr>
                                      <p:to>
                                        <p:strVal val="visible"/>
                                      </p:to>
                                    </p:set>
                                    <p:animEffect transition="in" filter="slide(fromBottom)">
                                      <p:cBhvr>
                                        <p:cTn id="21" dur="500"/>
                                        <p:tgtEl>
                                          <p:spTgt spid="4096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40963">
                                            <p:txEl>
                                              <p:pRg st="5" end="5"/>
                                            </p:txEl>
                                          </p:spTgt>
                                        </p:tgtEl>
                                        <p:attrNameLst>
                                          <p:attrName>style.visibility</p:attrName>
                                        </p:attrNameLst>
                                      </p:cBhvr>
                                      <p:to>
                                        <p:strVal val="visible"/>
                                      </p:to>
                                    </p:set>
                                    <p:animEffect transition="in" filter="slide(fromBottom)">
                                      <p:cBhvr>
                                        <p:cTn id="26" dur="500"/>
                                        <p:tgtEl>
                                          <p:spTgt spid="40963">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0963">
                                            <p:txEl>
                                              <p:pRg st="6" end="6"/>
                                            </p:txEl>
                                          </p:spTgt>
                                        </p:tgtEl>
                                        <p:attrNameLst>
                                          <p:attrName>style.visibility</p:attrName>
                                        </p:attrNameLst>
                                      </p:cBhvr>
                                      <p:to>
                                        <p:strVal val="visible"/>
                                      </p:to>
                                    </p:set>
                                    <p:animEffect transition="in" filter="slide(fromBottom)">
                                      <p:cBhvr>
                                        <p:cTn id="29" dur="500"/>
                                        <p:tgtEl>
                                          <p:spTgt spid="40963">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40963">
                                            <p:txEl>
                                              <p:pRg st="7" end="7"/>
                                            </p:txEl>
                                          </p:spTgt>
                                        </p:tgtEl>
                                        <p:attrNameLst>
                                          <p:attrName>style.visibility</p:attrName>
                                        </p:attrNameLst>
                                      </p:cBhvr>
                                      <p:to>
                                        <p:strVal val="visible"/>
                                      </p:to>
                                    </p:set>
                                    <p:animEffect transition="in" filter="slide(fromBottom)">
                                      <p:cBhvr>
                                        <p:cTn id="32" dur="500"/>
                                        <p:tgtEl>
                                          <p:spTgt spid="409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70033"/>
            <a:ext cx="8168762" cy="4357715"/>
          </a:xfrm>
          <a:prstGeom prst="rect">
            <a:avLst/>
          </a:prstGeom>
        </p:spPr>
      </p:pic>
      <p:sp>
        <p:nvSpPr>
          <p:cNvPr id="62467" name="Rectangle 2"/>
          <p:cNvSpPr>
            <a:spLocks noGrp="1" noChangeArrowheads="1"/>
          </p:cNvSpPr>
          <p:nvPr>
            <p:ph type="title"/>
          </p:nvPr>
        </p:nvSpPr>
        <p:spPr/>
        <p:txBody>
          <a:bodyPr/>
          <a:lstStyle/>
          <a:p>
            <a:pPr eaLnBrk="1" hangingPunct="1"/>
            <a:r>
              <a:rPr lang="en-US" smtClean="0"/>
              <a:t>Creating Indexes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49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Introduction</a:t>
            </a:r>
          </a:p>
        </p:txBody>
      </p:sp>
      <p:sp>
        <p:nvSpPr>
          <p:cNvPr id="8195" name="Rectangle 3"/>
          <p:cNvSpPr>
            <a:spLocks noGrp="1" noChangeArrowheads="1"/>
          </p:cNvSpPr>
          <p:nvPr>
            <p:ph type="body" idx="1"/>
          </p:nvPr>
        </p:nvSpPr>
        <p:spPr/>
        <p:txBody>
          <a:bodyPr/>
          <a:lstStyle/>
          <a:p>
            <a:pPr eaLnBrk="1" hangingPunct="1">
              <a:lnSpc>
                <a:spcPct val="90000"/>
              </a:lnSpc>
            </a:pPr>
            <a:r>
              <a:rPr lang="en-US" sz="2400" dirty="0" smtClean="0"/>
              <a:t>Oracle is the world’s most popular DBMS</a:t>
            </a:r>
            <a:r>
              <a:rPr lang="en-US" sz="2400" dirty="0" smtClean="0">
                <a:cs typeface="Arial" panose="020B0604020202020204" pitchFamily="34" charset="0"/>
              </a:rPr>
              <a:t>—</a:t>
            </a:r>
            <a:r>
              <a:rPr lang="en-US" sz="2400" dirty="0" smtClean="0"/>
              <a:t>it is a powerful and robust DBMS that runs on many different operating systems.</a:t>
            </a:r>
          </a:p>
          <a:p>
            <a:pPr eaLnBrk="1" hangingPunct="1">
              <a:lnSpc>
                <a:spcPct val="90000"/>
              </a:lnSpc>
            </a:pPr>
            <a:r>
              <a:rPr lang="en-US" sz="2400" dirty="0" smtClean="0"/>
              <a:t>Oracle DBMS engine is available in several </a:t>
            </a:r>
            <a:r>
              <a:rPr lang="en-US" sz="2400" dirty="0" smtClean="0">
                <a:solidFill>
                  <a:srgbClr val="0099CC"/>
                </a:solidFill>
                <a:hlinkClick r:id="rId3"/>
              </a:rPr>
              <a:t>versions</a:t>
            </a:r>
            <a:r>
              <a:rPr lang="en-US" sz="2400" dirty="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2" descr="C:\Users\Auer\AppData\Local\Temp\SNAGHTMLf4e27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79012"/>
            <a:ext cx="8200000" cy="4326476"/>
          </a:xfrm>
          <a:prstGeom prst="rect">
            <a:avLst/>
          </a:prstGeom>
          <a:noFill/>
          <a:extLst>
            <a:ext uri="{909E8E84-426E-40dd-AFC4-6F175D3DCCD1}">
              <a14:hiddenFill xmlns:a14="http://schemas.microsoft.com/office/drawing/2010/main">
                <a:solidFill>
                  <a:srgbClr val="FFFFFF"/>
                </a:solidFill>
              </a14:hiddenFill>
            </a:ext>
          </a:extLst>
        </p:spPr>
      </p:pic>
      <p:sp>
        <p:nvSpPr>
          <p:cNvPr id="63491" name="Rectangle 2"/>
          <p:cNvSpPr>
            <a:spLocks noGrp="1" noChangeArrowheads="1"/>
          </p:cNvSpPr>
          <p:nvPr>
            <p:ph type="title"/>
          </p:nvPr>
        </p:nvSpPr>
        <p:spPr/>
        <p:txBody>
          <a:bodyPr/>
          <a:lstStyle/>
          <a:p>
            <a:pPr eaLnBrk="1" hangingPunct="1"/>
            <a:r>
              <a:rPr lang="en-US" smtClean="0"/>
              <a:t>Creating Indexes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Oracle Sequences </a:t>
            </a:r>
          </a:p>
        </p:txBody>
      </p:sp>
      <p:sp>
        <p:nvSpPr>
          <p:cNvPr id="36867" name="Rectangle 3"/>
          <p:cNvSpPr>
            <a:spLocks noGrp="1" noChangeArrowheads="1"/>
          </p:cNvSpPr>
          <p:nvPr>
            <p:ph type="body" idx="1"/>
          </p:nvPr>
        </p:nvSpPr>
        <p:spPr/>
        <p:txBody>
          <a:bodyPr/>
          <a:lstStyle/>
          <a:p>
            <a:pPr eaLnBrk="1" hangingPunct="1">
              <a:lnSpc>
                <a:spcPct val="90000"/>
              </a:lnSpc>
            </a:pPr>
            <a:r>
              <a:rPr lang="en-US" sz="2400" smtClean="0"/>
              <a:t>A </a:t>
            </a:r>
            <a:r>
              <a:rPr lang="en-US" sz="2400" b="1" smtClean="0">
                <a:solidFill>
                  <a:srgbClr val="0099CC"/>
                </a:solidFill>
              </a:rPr>
              <a:t>sequence</a:t>
            </a:r>
            <a:r>
              <a:rPr lang="en-US" sz="2400" smtClean="0"/>
              <a:t> is an object that generates a sequential series of unique numbers.</a:t>
            </a:r>
          </a:p>
          <a:p>
            <a:pPr eaLnBrk="1" hangingPunct="1">
              <a:lnSpc>
                <a:spcPct val="90000"/>
              </a:lnSpc>
              <a:buFontTx/>
              <a:buNone/>
            </a:pPr>
            <a:r>
              <a:rPr lang="en-US" sz="1800" smtClean="0">
                <a:solidFill>
                  <a:srgbClr val="0066FF"/>
                </a:solidFill>
                <a:latin typeface="Courier New" panose="02070309020205020404" pitchFamily="49" charset="0"/>
              </a:rPr>
              <a:t>   </a:t>
            </a:r>
            <a:r>
              <a:rPr lang="en-US" sz="1800" b="1" smtClean="0">
                <a:solidFill>
                  <a:srgbClr val="0099CC"/>
                </a:solidFill>
                <a:latin typeface="Courier New" panose="02070309020205020404" pitchFamily="49" charset="0"/>
              </a:rPr>
              <a:t>Create Sequence CustID Increment by 1 start with 1000;</a:t>
            </a:r>
            <a:r>
              <a:rPr lang="en-US" sz="1800" smtClean="0">
                <a:solidFill>
                  <a:srgbClr val="0099CC"/>
                </a:solidFill>
                <a:latin typeface="Courier New" panose="02070309020205020404" pitchFamily="49" charset="0"/>
              </a:rPr>
              <a:t> </a:t>
            </a:r>
          </a:p>
          <a:p>
            <a:pPr eaLnBrk="1" hangingPunct="1">
              <a:lnSpc>
                <a:spcPct val="90000"/>
              </a:lnSpc>
            </a:pPr>
            <a:r>
              <a:rPr lang="en-US" sz="2400" smtClean="0"/>
              <a:t>It is the best way to work with surrogate keys in Oracle.</a:t>
            </a:r>
          </a:p>
          <a:p>
            <a:pPr eaLnBrk="1" hangingPunct="1">
              <a:lnSpc>
                <a:spcPct val="90000"/>
              </a:lnSpc>
            </a:pPr>
            <a:r>
              <a:rPr lang="en-US" sz="2400" smtClean="0"/>
              <a:t>Two sequence methods:</a:t>
            </a:r>
          </a:p>
          <a:p>
            <a:pPr lvl="1" eaLnBrk="1" hangingPunct="1">
              <a:lnSpc>
                <a:spcPct val="90000"/>
              </a:lnSpc>
              <a:buClr>
                <a:schemeClr val="tx1"/>
              </a:buClr>
            </a:pPr>
            <a:r>
              <a:rPr lang="en-US" sz="2000" b="1" smtClean="0">
                <a:solidFill>
                  <a:srgbClr val="0099CC"/>
                </a:solidFill>
              </a:rPr>
              <a:t>NextVal</a:t>
            </a:r>
            <a:r>
              <a:rPr lang="en-US" sz="2000" smtClean="0"/>
              <a:t> provides the next value in a sequence.</a:t>
            </a:r>
          </a:p>
          <a:p>
            <a:pPr lvl="1" eaLnBrk="1" hangingPunct="1">
              <a:lnSpc>
                <a:spcPct val="90000"/>
              </a:lnSpc>
              <a:buClr>
                <a:schemeClr val="tx1"/>
              </a:buClr>
            </a:pPr>
            <a:r>
              <a:rPr lang="en-US" sz="2000" b="1" smtClean="0">
                <a:solidFill>
                  <a:srgbClr val="0099CC"/>
                </a:solidFill>
              </a:rPr>
              <a:t>CurrVal</a:t>
            </a:r>
            <a:r>
              <a:rPr lang="en-US" sz="2000" smtClean="0"/>
              <a:t> provides the current value in a sequence.</a:t>
            </a:r>
          </a:p>
          <a:p>
            <a:pPr eaLnBrk="1" hangingPunct="1">
              <a:lnSpc>
                <a:spcPct val="90000"/>
              </a:lnSpc>
            </a:pPr>
            <a:r>
              <a:rPr lang="en-US" sz="2400" smtClean="0"/>
              <a:t>Using sequences does not guarantee valid surrogate key values because it is possible to have missing, duplicate, or wrong sequence values in the table.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slide(fromBottom)">
                                      <p:cBhvr>
                                        <p:cTn id="7" dur="500"/>
                                        <p:tgtEl>
                                          <p:spTgt spid="368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slide(fromBottom)">
                                      <p:cBhvr>
                                        <p:cTn id="12" dur="500"/>
                                        <p:tgtEl>
                                          <p:spTgt spid="368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slide(fromBottom)">
                                      <p:cBhvr>
                                        <p:cTn id="17" dur="500"/>
                                        <p:tgtEl>
                                          <p:spTgt spid="368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slide(fromBottom)">
                                      <p:cBhvr>
                                        <p:cTn id="22" dur="500"/>
                                        <p:tgtEl>
                                          <p:spTgt spid="36867">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6867">
                                            <p:txEl>
                                              <p:pRg st="4" end="4"/>
                                            </p:txEl>
                                          </p:spTgt>
                                        </p:tgtEl>
                                        <p:attrNameLst>
                                          <p:attrName>style.visibility</p:attrName>
                                        </p:attrNameLst>
                                      </p:cBhvr>
                                      <p:to>
                                        <p:strVal val="visible"/>
                                      </p:to>
                                    </p:set>
                                    <p:animEffect transition="in" filter="slide(fromBottom)">
                                      <p:cBhvr>
                                        <p:cTn id="25" dur="500"/>
                                        <p:tgtEl>
                                          <p:spTgt spid="36867">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36867">
                                            <p:txEl>
                                              <p:pRg st="5" end="5"/>
                                            </p:txEl>
                                          </p:spTgt>
                                        </p:tgtEl>
                                        <p:attrNameLst>
                                          <p:attrName>style.visibility</p:attrName>
                                        </p:attrNameLst>
                                      </p:cBhvr>
                                      <p:to>
                                        <p:strVal val="visible"/>
                                      </p:to>
                                    </p:set>
                                    <p:animEffect transition="in" filter="slide(fromBottom)">
                                      <p:cBhvr>
                                        <p:cTn id="28" dur="500"/>
                                        <p:tgtEl>
                                          <p:spTgt spid="36867">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6867">
                                            <p:txEl>
                                              <p:pRg st="6" end="6"/>
                                            </p:txEl>
                                          </p:spTgt>
                                        </p:tgtEl>
                                        <p:attrNameLst>
                                          <p:attrName>style.visibility</p:attrName>
                                        </p:attrNameLst>
                                      </p:cBhvr>
                                      <p:to>
                                        <p:strVal val="visible"/>
                                      </p:to>
                                    </p:set>
                                    <p:animEffect transition="in" filter="slide(fromBottom)">
                                      <p:cBhvr>
                                        <p:cTn id="33"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Using Sequences</a:t>
            </a:r>
          </a:p>
        </p:txBody>
      </p:sp>
      <p:sp>
        <p:nvSpPr>
          <p:cNvPr id="37891" name="Rectangle 3"/>
          <p:cNvSpPr>
            <a:spLocks noGrp="1" noChangeArrowheads="1"/>
          </p:cNvSpPr>
          <p:nvPr>
            <p:ph type="body" idx="1"/>
          </p:nvPr>
        </p:nvSpPr>
        <p:spPr/>
        <p:txBody>
          <a:bodyPr/>
          <a:lstStyle/>
          <a:p>
            <a:pPr eaLnBrk="1" hangingPunct="1"/>
            <a:r>
              <a:rPr lang="en-US" smtClean="0"/>
              <a:t>Creating a sequence:</a:t>
            </a:r>
          </a:p>
          <a:p>
            <a:pPr lvl="1" eaLnBrk="1" hangingPunct="1">
              <a:buFontTx/>
              <a:buNone/>
            </a:pPr>
            <a:r>
              <a:rPr lang="en-US" sz="1800" b="1" smtClean="0">
                <a:solidFill>
                  <a:srgbClr val="0099CC"/>
                </a:solidFill>
                <a:latin typeface="Courier New" panose="02070309020205020404" pitchFamily="49" charset="0"/>
              </a:rPr>
              <a:t>CREATE SEQUENCE seqCID INCREMENT BY 1 START WITH 1000;</a:t>
            </a:r>
          </a:p>
          <a:p>
            <a:pPr eaLnBrk="1" hangingPunct="1"/>
            <a:r>
              <a:rPr lang="en-US" smtClean="0"/>
              <a:t>Entering data using a sequence:</a:t>
            </a:r>
          </a:p>
          <a:p>
            <a:pPr lvl="1" eaLnBrk="1" hangingPunct="1">
              <a:buFontTx/>
              <a:buNone/>
            </a:pPr>
            <a:r>
              <a:rPr lang="en-US" sz="1800" b="1" smtClean="0">
                <a:solidFill>
                  <a:srgbClr val="0099CC"/>
                </a:solidFill>
                <a:latin typeface="Courier New" panose="02070309020205020404" pitchFamily="49" charset="0"/>
              </a:rPr>
              <a:t>INSERT INTO CUSTOMER</a:t>
            </a:r>
          </a:p>
          <a:p>
            <a:pPr lvl="1" eaLnBrk="1" hangingPunct="1">
              <a:buFontTx/>
              <a:buNone/>
            </a:pPr>
            <a:r>
              <a:rPr lang="en-US" sz="1800" b="1" smtClean="0">
                <a:solidFill>
                  <a:srgbClr val="0099CC"/>
                </a:solidFill>
                <a:latin typeface="Courier New" panose="02070309020205020404" pitchFamily="49" charset="0"/>
              </a:rPr>
              <a:t>	(CustomerID, Name, AreaCode, PhoneNumber)</a:t>
            </a:r>
          </a:p>
          <a:p>
            <a:pPr lvl="1" eaLnBrk="1" hangingPunct="1">
              <a:buFontTx/>
              <a:buNone/>
            </a:pPr>
            <a:r>
              <a:rPr lang="en-US" sz="1800" b="1" smtClean="0">
                <a:solidFill>
                  <a:srgbClr val="0099CC"/>
                </a:solidFill>
                <a:latin typeface="Courier New" panose="02070309020205020404" pitchFamily="49" charset="0"/>
              </a:rPr>
              <a:t>	VALUES(</a:t>
            </a:r>
          </a:p>
          <a:p>
            <a:pPr lvl="1" eaLnBrk="1" hangingPunct="1">
              <a:buFontTx/>
              <a:buNone/>
            </a:pPr>
            <a:r>
              <a:rPr lang="en-US" sz="1800" b="1" smtClean="0">
                <a:solidFill>
                  <a:srgbClr val="0099CC"/>
                </a:solidFill>
                <a:latin typeface="Courier New" panose="02070309020205020404" pitchFamily="49" charset="0"/>
              </a:rPr>
              <a:t>	seqCID.NextVal, </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Mary Jones</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 </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350</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 </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555–1234</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a:t>
            </a:r>
          </a:p>
          <a:p>
            <a:pPr eaLnBrk="1" hangingPunct="1"/>
            <a:r>
              <a:rPr lang="en-US" smtClean="0"/>
              <a:t>Retrieving the row just created:</a:t>
            </a:r>
          </a:p>
          <a:p>
            <a:pPr lvl="1" eaLnBrk="1" hangingPunct="1">
              <a:buFontTx/>
              <a:buNone/>
            </a:pPr>
            <a:r>
              <a:rPr lang="en-US" sz="1800" b="1" smtClean="0">
                <a:solidFill>
                  <a:srgbClr val="0099CC"/>
                </a:solidFill>
                <a:latin typeface="Courier New" panose="02070309020205020404" pitchFamily="49" charset="0"/>
              </a:rPr>
              <a:t>SELECT 	*</a:t>
            </a:r>
          </a:p>
          <a:p>
            <a:pPr lvl="1" eaLnBrk="1" hangingPunct="1">
              <a:buFontTx/>
              <a:buNone/>
            </a:pPr>
            <a:r>
              <a:rPr lang="en-US" sz="1800" b="1" smtClean="0">
                <a:solidFill>
                  <a:srgbClr val="0099CC"/>
                </a:solidFill>
                <a:latin typeface="Courier New" panose="02070309020205020404" pitchFamily="49" charset="0"/>
              </a:rPr>
              <a:t>FROM 	CUSTOMER</a:t>
            </a:r>
          </a:p>
          <a:p>
            <a:pPr lvl="1" eaLnBrk="1" hangingPunct="1">
              <a:buFontTx/>
              <a:buNone/>
            </a:pPr>
            <a:r>
              <a:rPr lang="en-US" sz="1800" b="1" smtClean="0">
                <a:solidFill>
                  <a:srgbClr val="0099CC"/>
                </a:solidFill>
                <a:latin typeface="Courier New" panose="02070309020205020404" pitchFamily="49" charset="0"/>
              </a:rPr>
              <a:t>WHERE 	CustomerID = seqCID.CurrVal;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slide(fromBottom)">
                                      <p:cBhvr>
                                        <p:cTn id="7" dur="500"/>
                                        <p:tgtEl>
                                          <p:spTgt spid="3789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7891">
                                            <p:txEl>
                                              <p:pRg st="1" end="1"/>
                                            </p:txEl>
                                          </p:spTgt>
                                        </p:tgtEl>
                                        <p:attrNameLst>
                                          <p:attrName>style.visibility</p:attrName>
                                        </p:attrNameLst>
                                      </p:cBhvr>
                                      <p:to>
                                        <p:strVal val="visible"/>
                                      </p:to>
                                    </p:set>
                                    <p:animEffect transition="in" filter="slide(fromBottom)">
                                      <p:cBhvr>
                                        <p:cTn id="10" dur="500"/>
                                        <p:tgtEl>
                                          <p:spTgt spid="3789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animEffect transition="in" filter="slide(fromBottom)">
                                      <p:cBhvr>
                                        <p:cTn id="15" dur="500"/>
                                        <p:tgtEl>
                                          <p:spTgt spid="37891">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7891">
                                            <p:txEl>
                                              <p:pRg st="3" end="3"/>
                                            </p:txEl>
                                          </p:spTgt>
                                        </p:tgtEl>
                                        <p:attrNameLst>
                                          <p:attrName>style.visibility</p:attrName>
                                        </p:attrNameLst>
                                      </p:cBhvr>
                                      <p:to>
                                        <p:strVal val="visible"/>
                                      </p:to>
                                    </p:set>
                                    <p:animEffect transition="in" filter="slide(fromBottom)">
                                      <p:cBhvr>
                                        <p:cTn id="18" dur="500"/>
                                        <p:tgtEl>
                                          <p:spTgt spid="3789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7891">
                                            <p:txEl>
                                              <p:pRg st="4" end="4"/>
                                            </p:txEl>
                                          </p:spTgt>
                                        </p:tgtEl>
                                        <p:attrNameLst>
                                          <p:attrName>style.visibility</p:attrName>
                                        </p:attrNameLst>
                                      </p:cBhvr>
                                      <p:to>
                                        <p:strVal val="visible"/>
                                      </p:to>
                                    </p:set>
                                    <p:animEffect transition="in" filter="slide(fromBottom)">
                                      <p:cBhvr>
                                        <p:cTn id="21" dur="500"/>
                                        <p:tgtEl>
                                          <p:spTgt spid="37891">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37891">
                                            <p:txEl>
                                              <p:pRg st="5" end="5"/>
                                            </p:txEl>
                                          </p:spTgt>
                                        </p:tgtEl>
                                        <p:attrNameLst>
                                          <p:attrName>style.visibility</p:attrName>
                                        </p:attrNameLst>
                                      </p:cBhvr>
                                      <p:to>
                                        <p:strVal val="visible"/>
                                      </p:to>
                                    </p:set>
                                    <p:animEffect transition="in" filter="slide(fromBottom)">
                                      <p:cBhvr>
                                        <p:cTn id="24" dur="500"/>
                                        <p:tgtEl>
                                          <p:spTgt spid="37891">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7891">
                                            <p:txEl>
                                              <p:pRg st="6" end="6"/>
                                            </p:txEl>
                                          </p:spTgt>
                                        </p:tgtEl>
                                        <p:attrNameLst>
                                          <p:attrName>style.visibility</p:attrName>
                                        </p:attrNameLst>
                                      </p:cBhvr>
                                      <p:to>
                                        <p:strVal val="visible"/>
                                      </p:to>
                                    </p:set>
                                    <p:animEffect transition="in" filter="slide(fromBottom)">
                                      <p:cBhvr>
                                        <p:cTn id="27" dur="500"/>
                                        <p:tgtEl>
                                          <p:spTgt spid="3789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37891">
                                            <p:txEl>
                                              <p:pRg st="7" end="7"/>
                                            </p:txEl>
                                          </p:spTgt>
                                        </p:tgtEl>
                                        <p:attrNameLst>
                                          <p:attrName>style.visibility</p:attrName>
                                        </p:attrNameLst>
                                      </p:cBhvr>
                                      <p:to>
                                        <p:strVal val="visible"/>
                                      </p:to>
                                    </p:set>
                                    <p:animEffect transition="in" filter="slide(fromBottom)">
                                      <p:cBhvr>
                                        <p:cTn id="32" dur="500"/>
                                        <p:tgtEl>
                                          <p:spTgt spid="37891">
                                            <p:txEl>
                                              <p:pRg st="7" end="7"/>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7891">
                                            <p:txEl>
                                              <p:pRg st="8" end="8"/>
                                            </p:txEl>
                                          </p:spTgt>
                                        </p:tgtEl>
                                        <p:attrNameLst>
                                          <p:attrName>style.visibility</p:attrName>
                                        </p:attrNameLst>
                                      </p:cBhvr>
                                      <p:to>
                                        <p:strVal val="visible"/>
                                      </p:to>
                                    </p:set>
                                    <p:animEffect transition="in" filter="slide(fromBottom)">
                                      <p:cBhvr>
                                        <p:cTn id="35" dur="500"/>
                                        <p:tgtEl>
                                          <p:spTgt spid="37891">
                                            <p:txEl>
                                              <p:pRg st="8" end="8"/>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37891">
                                            <p:txEl>
                                              <p:pRg st="9" end="9"/>
                                            </p:txEl>
                                          </p:spTgt>
                                        </p:tgtEl>
                                        <p:attrNameLst>
                                          <p:attrName>style.visibility</p:attrName>
                                        </p:attrNameLst>
                                      </p:cBhvr>
                                      <p:to>
                                        <p:strVal val="visible"/>
                                      </p:to>
                                    </p:set>
                                    <p:animEffect transition="in" filter="slide(fromBottom)">
                                      <p:cBhvr>
                                        <p:cTn id="38" dur="500"/>
                                        <p:tgtEl>
                                          <p:spTgt spid="37891">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7891">
                                            <p:txEl>
                                              <p:pRg st="10" end="10"/>
                                            </p:txEl>
                                          </p:spTgt>
                                        </p:tgtEl>
                                        <p:attrNameLst>
                                          <p:attrName>style.visibility</p:attrName>
                                        </p:attrNameLst>
                                      </p:cBhvr>
                                      <p:to>
                                        <p:strVal val="visible"/>
                                      </p:to>
                                    </p:set>
                                    <p:animEffect transition="in" filter="slide(fromBottom)">
                                      <p:cBhvr>
                                        <p:cTn id="41" dur="500"/>
                                        <p:tgtEl>
                                          <p:spTgt spid="3789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The TO_DATE Function</a:t>
            </a:r>
          </a:p>
        </p:txBody>
      </p:sp>
      <p:sp>
        <p:nvSpPr>
          <p:cNvPr id="39939" name="Rectangle 3"/>
          <p:cNvSpPr>
            <a:spLocks noGrp="1" noChangeArrowheads="1"/>
          </p:cNvSpPr>
          <p:nvPr>
            <p:ph type="body" idx="1"/>
          </p:nvPr>
        </p:nvSpPr>
        <p:spPr/>
        <p:txBody>
          <a:bodyPr/>
          <a:lstStyle/>
          <a:p>
            <a:pPr eaLnBrk="1" hangingPunct="1"/>
            <a:r>
              <a:rPr lang="en-US" sz="2400" dirty="0" smtClean="0"/>
              <a:t>Oracle requires dates in a particular format.</a:t>
            </a:r>
          </a:p>
          <a:p>
            <a:pPr eaLnBrk="1" hangingPunct="1">
              <a:buClr>
                <a:schemeClr val="tx1"/>
              </a:buClr>
            </a:pPr>
            <a:r>
              <a:rPr lang="en-US" sz="2400" b="1" dirty="0" smtClean="0">
                <a:solidFill>
                  <a:srgbClr val="0099CC"/>
                </a:solidFill>
              </a:rPr>
              <a:t>TO_DATE</a:t>
            </a:r>
            <a:r>
              <a:rPr lang="en-US" sz="2400" dirty="0" smtClean="0"/>
              <a:t> function may be used to identify the format:</a:t>
            </a:r>
          </a:p>
          <a:p>
            <a:pPr lvl="1" eaLnBrk="1" hangingPunct="1">
              <a:buFontTx/>
              <a:buNone/>
            </a:pPr>
            <a:r>
              <a:rPr lang="en-US" sz="1800" b="1" dirty="0" smtClean="0">
                <a:solidFill>
                  <a:srgbClr val="0066FF"/>
                </a:solidFill>
                <a:latin typeface="Courier New" panose="02070309020205020404" pitchFamily="49" charset="0"/>
              </a:rPr>
              <a:t>	 </a:t>
            </a:r>
            <a:r>
              <a:rPr lang="en-US" sz="1800" b="1" dirty="0" smtClean="0">
                <a:solidFill>
                  <a:srgbClr val="0099CC"/>
                </a:solidFill>
                <a:latin typeface="Courier New" panose="02070309020205020404" pitchFamily="49" charset="0"/>
              </a:rPr>
              <a:t>TO_DATE(</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11/12/2013</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 </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MM/DD/YYYY</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a:t>
            </a:r>
          </a:p>
          <a:p>
            <a:pPr lvl="2" eaLnBrk="1" hangingPunct="1"/>
            <a:r>
              <a:rPr lang="en-US" sz="1800" dirty="0" smtClean="0"/>
              <a:t>11/12/2011 is the date value.</a:t>
            </a:r>
          </a:p>
          <a:p>
            <a:pPr lvl="2" eaLnBrk="1" hangingPunct="1"/>
            <a:r>
              <a:rPr lang="en-US" sz="1800" dirty="0" smtClean="0"/>
              <a:t>MM/DD/YYYY is the pattern to be used when interpreting the date.</a:t>
            </a:r>
          </a:p>
          <a:p>
            <a:pPr eaLnBrk="1" hangingPunct="1"/>
            <a:r>
              <a:rPr lang="en-US" sz="2400" dirty="0" smtClean="0"/>
              <a:t>The TO_DATE function can be used with the INSERT and UPDATE statements to enter data: </a:t>
            </a:r>
          </a:p>
          <a:p>
            <a:pPr lvl="2" eaLnBrk="1" hangingPunct="1">
              <a:buFontTx/>
              <a:buNone/>
            </a:pPr>
            <a:r>
              <a:rPr lang="en-US" sz="1800" b="1" dirty="0" smtClean="0">
                <a:solidFill>
                  <a:srgbClr val="0099CC"/>
                </a:solidFill>
                <a:latin typeface="Courier New" panose="02070309020205020404" pitchFamily="49" charset="0"/>
              </a:rPr>
              <a:t>INSERT INTO T1 VALUES(</a:t>
            </a:r>
          </a:p>
          <a:p>
            <a:pPr lvl="2" eaLnBrk="1" hangingPunct="1">
              <a:buFontTx/>
              <a:buNone/>
            </a:pPr>
            <a:r>
              <a:rPr lang="en-US" sz="1800" b="1" dirty="0" smtClean="0">
                <a:solidFill>
                  <a:srgbClr val="0099CC"/>
                </a:solidFill>
                <a:latin typeface="Courier New" panose="02070309020205020404" pitchFamily="49" charset="0"/>
              </a:rPr>
              <a:t>100, TO_DATE (</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01/05/2013</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 </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DD/MM/YYYY</a:t>
            </a:r>
            <a:r>
              <a:rPr lang="en-US" sz="1800" b="1" dirty="0" smtClean="0">
                <a:solidFill>
                  <a:srgbClr val="0099CC"/>
                </a:solidFill>
                <a:latin typeface="Courier New" panose="02070309020205020404" pitchFamily="49" charset="0"/>
                <a:cs typeface="Courier New" panose="02070309020205020404" pitchFamily="49" charset="0"/>
              </a:rPr>
              <a:t>'</a:t>
            </a:r>
            <a:r>
              <a:rPr lang="en-US" sz="1800" b="1" dirty="0" smtClean="0">
                <a:solidFill>
                  <a:srgbClr val="0099CC"/>
                </a:solidFill>
                <a:latin typeface="Courier New" panose="02070309020205020404" pitchFamily="49" charset="0"/>
              </a:rPr>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slide(fromBottom)">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slide(fromBottom)">
                                      <p:cBhvr>
                                        <p:cTn id="12" dur="500"/>
                                        <p:tgtEl>
                                          <p:spTgt spid="39939">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animEffect transition="in" filter="slide(fromBottom)">
                                      <p:cBhvr>
                                        <p:cTn id="15" dur="500"/>
                                        <p:tgtEl>
                                          <p:spTgt spid="39939">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9939">
                                            <p:txEl>
                                              <p:pRg st="3" end="3"/>
                                            </p:txEl>
                                          </p:spTgt>
                                        </p:tgtEl>
                                        <p:attrNameLst>
                                          <p:attrName>style.visibility</p:attrName>
                                        </p:attrNameLst>
                                      </p:cBhvr>
                                      <p:to>
                                        <p:strVal val="visible"/>
                                      </p:to>
                                    </p:set>
                                    <p:animEffect transition="in" filter="slide(fromBottom)">
                                      <p:cBhvr>
                                        <p:cTn id="18" dur="500"/>
                                        <p:tgtEl>
                                          <p:spTgt spid="39939">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9939">
                                            <p:txEl>
                                              <p:pRg st="4" end="4"/>
                                            </p:txEl>
                                          </p:spTgt>
                                        </p:tgtEl>
                                        <p:attrNameLst>
                                          <p:attrName>style.visibility</p:attrName>
                                        </p:attrNameLst>
                                      </p:cBhvr>
                                      <p:to>
                                        <p:strVal val="visible"/>
                                      </p:to>
                                    </p:set>
                                    <p:animEffect transition="in" filter="slide(fromBottom)">
                                      <p:cBhvr>
                                        <p:cTn id="21" dur="500"/>
                                        <p:tgtEl>
                                          <p:spTgt spid="399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39939">
                                            <p:txEl>
                                              <p:pRg st="5" end="5"/>
                                            </p:txEl>
                                          </p:spTgt>
                                        </p:tgtEl>
                                        <p:attrNameLst>
                                          <p:attrName>style.visibility</p:attrName>
                                        </p:attrNameLst>
                                      </p:cBhvr>
                                      <p:to>
                                        <p:strVal val="visible"/>
                                      </p:to>
                                    </p:set>
                                    <p:animEffect transition="in" filter="slide(fromBottom)">
                                      <p:cBhvr>
                                        <p:cTn id="26" dur="500"/>
                                        <p:tgtEl>
                                          <p:spTgt spid="39939">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9939">
                                            <p:txEl>
                                              <p:pRg st="6" end="6"/>
                                            </p:txEl>
                                          </p:spTgt>
                                        </p:tgtEl>
                                        <p:attrNameLst>
                                          <p:attrName>style.visibility</p:attrName>
                                        </p:attrNameLst>
                                      </p:cBhvr>
                                      <p:to>
                                        <p:strVal val="visible"/>
                                      </p:to>
                                    </p:set>
                                    <p:animEffect transition="in" filter="slide(fromBottom)">
                                      <p:cBhvr>
                                        <p:cTn id="29" dur="500"/>
                                        <p:tgtEl>
                                          <p:spTgt spid="39939">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39939">
                                            <p:txEl>
                                              <p:pRg st="7" end="7"/>
                                            </p:txEl>
                                          </p:spTgt>
                                        </p:tgtEl>
                                        <p:attrNameLst>
                                          <p:attrName>style.visibility</p:attrName>
                                        </p:attrNameLst>
                                      </p:cBhvr>
                                      <p:to>
                                        <p:strVal val="visible"/>
                                      </p:to>
                                    </p:set>
                                    <p:animEffect transition="in" filter="slide(fromBottom)">
                                      <p:cBhvr>
                                        <p:cTn id="32" dur="500"/>
                                        <p:tgtEl>
                                          <p:spTgt spid="399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Creating Views I</a:t>
            </a:r>
          </a:p>
        </p:txBody>
      </p:sp>
      <p:sp>
        <p:nvSpPr>
          <p:cNvPr id="43011" name="Rectangle 3"/>
          <p:cNvSpPr>
            <a:spLocks noGrp="1" noChangeArrowheads="1"/>
          </p:cNvSpPr>
          <p:nvPr>
            <p:ph type="body" idx="1"/>
          </p:nvPr>
        </p:nvSpPr>
        <p:spPr/>
        <p:txBody>
          <a:bodyPr/>
          <a:lstStyle/>
          <a:p>
            <a:pPr eaLnBrk="1" hangingPunct="1">
              <a:buClr>
                <a:schemeClr val="tx1"/>
              </a:buClr>
            </a:pPr>
            <a:r>
              <a:rPr lang="en-US" sz="2400" smtClean="0"/>
              <a:t>The </a:t>
            </a:r>
            <a:r>
              <a:rPr lang="en-US" sz="2400" b="1" smtClean="0">
                <a:solidFill>
                  <a:srgbClr val="0099CC"/>
                </a:solidFill>
              </a:rPr>
              <a:t>CREATE VIEW</a:t>
            </a:r>
            <a:r>
              <a:rPr lang="en-US" sz="2400" smtClean="0">
                <a:solidFill>
                  <a:srgbClr val="0099CC"/>
                </a:solidFill>
              </a:rPr>
              <a:t> </a:t>
            </a:r>
            <a:r>
              <a:rPr lang="en-US" sz="2400" smtClean="0"/>
              <a:t>statement can be used to create views in Oracle.</a:t>
            </a:r>
          </a:p>
          <a:p>
            <a:pPr eaLnBrk="1" hangingPunct="1"/>
            <a:r>
              <a:rPr lang="en-US" sz="2400" smtClean="0"/>
              <a:t>Unlike SQL-92, Oracle allows the </a:t>
            </a:r>
            <a:r>
              <a:rPr lang="en-US" sz="2400" b="1" smtClean="0">
                <a:solidFill>
                  <a:srgbClr val="0099CC"/>
                </a:solidFill>
              </a:rPr>
              <a:t>ORDER BY</a:t>
            </a:r>
            <a:r>
              <a:rPr lang="en-US" sz="2400" smtClean="0">
                <a:solidFill>
                  <a:srgbClr val="0099CC"/>
                </a:solidFill>
              </a:rPr>
              <a:t> </a:t>
            </a:r>
            <a:r>
              <a:rPr lang="en-US" sz="2400" smtClean="0"/>
              <a:t>clause in view definitions.</a:t>
            </a:r>
          </a:p>
          <a:p>
            <a:pPr eaLnBrk="1" hangingPunct="1"/>
            <a:r>
              <a:rPr lang="en-US" sz="2400" smtClean="0"/>
              <a:t>Oracle supports the </a:t>
            </a:r>
            <a:r>
              <a:rPr lang="en-US" sz="2400" b="1" smtClean="0">
                <a:solidFill>
                  <a:srgbClr val="0099CC"/>
                </a:solidFill>
              </a:rPr>
              <a:t>JOIN…ON</a:t>
            </a:r>
            <a:r>
              <a:rPr lang="en-US" sz="2400" smtClean="0"/>
              <a:t> syntax.</a:t>
            </a:r>
          </a:p>
          <a:p>
            <a:pPr eaLnBrk="1" hangingPunct="1"/>
            <a:r>
              <a:rPr lang="en-US" sz="2400" smtClean="0"/>
              <a:t>Example: </a:t>
            </a:r>
          </a:p>
          <a:p>
            <a:pPr eaLnBrk="1" hangingPunct="1">
              <a:buFontTx/>
              <a:buNone/>
            </a:pPr>
            <a:r>
              <a:rPr lang="en-US" sz="2400" b="1" smtClean="0">
                <a:solidFill>
                  <a:srgbClr val="0066FF"/>
                </a:solidFill>
                <a:latin typeface="Courier New" panose="02070309020205020404" pitchFamily="49" charset="0"/>
              </a:rPr>
              <a:t>	</a:t>
            </a:r>
            <a:r>
              <a:rPr lang="en-US" sz="1600" b="1" smtClean="0">
                <a:solidFill>
                  <a:srgbClr val="0099CC"/>
                </a:solidFill>
                <a:latin typeface="Courier New" panose="02070309020205020404" pitchFamily="49" charset="0"/>
              </a:rPr>
              <a:t>CREATE VIEW CustomerInterests AS</a:t>
            </a:r>
          </a:p>
          <a:p>
            <a:pPr lvl="2" eaLnBrk="1" hangingPunct="1">
              <a:buFontTx/>
              <a:buNone/>
            </a:pPr>
            <a:r>
              <a:rPr lang="en-US" sz="1600" b="1" smtClean="0">
                <a:solidFill>
                  <a:srgbClr val="0099CC"/>
                </a:solidFill>
                <a:latin typeface="Courier New" panose="02070309020205020404" pitchFamily="49" charset="0"/>
              </a:rPr>
              <a:t>SELECT  C.LastName AS CustomerLastName,</a:t>
            </a:r>
          </a:p>
          <a:p>
            <a:pPr lvl="2" eaLnBrk="1" hangingPunct="1">
              <a:buFontTx/>
              <a:buNone/>
            </a:pPr>
            <a:r>
              <a:rPr lang="en-US" sz="1600" b="1" smtClean="0">
                <a:solidFill>
                  <a:srgbClr val="0099CC"/>
                </a:solidFill>
                <a:latin typeface="Courier New" panose="02070309020205020404" pitchFamily="49" charset="0"/>
              </a:rPr>
              <a:t>		C.FirstName AS CustomerFirstName,</a:t>
            </a:r>
          </a:p>
          <a:p>
            <a:pPr lvl="2" eaLnBrk="1" hangingPunct="1">
              <a:buFontTx/>
              <a:buNone/>
            </a:pPr>
            <a:r>
              <a:rPr lang="en-US" sz="1600" b="1" smtClean="0">
                <a:solidFill>
                  <a:srgbClr val="0099CC"/>
                </a:solidFill>
                <a:latin typeface="Courier New" panose="02070309020205020404" pitchFamily="49" charset="0"/>
              </a:rPr>
              <a:t> 		A.LastName AS ArtistName</a:t>
            </a:r>
          </a:p>
          <a:p>
            <a:pPr lvl="2" eaLnBrk="1" hangingPunct="1">
              <a:buFontTx/>
              <a:buNone/>
            </a:pPr>
            <a:r>
              <a:rPr lang="en-US" sz="1600" b="1" smtClean="0">
                <a:solidFill>
                  <a:srgbClr val="0099CC"/>
                </a:solidFill>
                <a:latin typeface="Courier New" panose="02070309020205020404" pitchFamily="49" charset="0"/>
              </a:rPr>
              <a:t>FROM 	CUSTOMER C JOIN CUSTOMER_ARTIST_INT CAI</a:t>
            </a:r>
          </a:p>
          <a:p>
            <a:pPr lvl="2" eaLnBrk="1" hangingPunct="1">
              <a:buFontTx/>
              <a:buNone/>
            </a:pPr>
            <a:r>
              <a:rPr lang="en-US" sz="1600" b="1" smtClean="0">
                <a:solidFill>
                  <a:srgbClr val="0099CC"/>
                </a:solidFill>
                <a:latin typeface="Courier New" panose="02070309020205020404" pitchFamily="49" charset="0"/>
              </a:rPr>
              <a:t>	ON 	C.CustomerID = CAI.CustomerID JOIN ARTIST A</a:t>
            </a:r>
          </a:p>
          <a:p>
            <a:pPr lvl="2" eaLnBrk="1" hangingPunct="1">
              <a:buFontTx/>
              <a:buNone/>
            </a:pPr>
            <a:r>
              <a:rPr lang="en-US" sz="1600" b="1" smtClean="0">
                <a:solidFill>
                  <a:srgbClr val="0099CC"/>
                </a:solidFill>
                <a:latin typeface="Courier New" panose="02070309020205020404" pitchFamily="49" charset="0"/>
              </a:rPr>
              <a:t>	ON 	CAI.ArtistID = A.ArtistID;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slide(fromBottom)">
                                      <p:cBhvr>
                                        <p:cTn id="7" dur="500"/>
                                        <p:tgtEl>
                                          <p:spTgt spid="430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3011">
                                            <p:txEl>
                                              <p:pRg st="1" end="1"/>
                                            </p:txEl>
                                          </p:spTgt>
                                        </p:tgtEl>
                                        <p:attrNameLst>
                                          <p:attrName>style.visibility</p:attrName>
                                        </p:attrNameLst>
                                      </p:cBhvr>
                                      <p:to>
                                        <p:strVal val="visible"/>
                                      </p:to>
                                    </p:set>
                                    <p:animEffect transition="in" filter="slide(fromBottom)">
                                      <p:cBhvr>
                                        <p:cTn id="12" dur="500"/>
                                        <p:tgtEl>
                                          <p:spTgt spid="430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Effect transition="in" filter="slide(fromBottom)">
                                      <p:cBhvr>
                                        <p:cTn id="17" dur="500"/>
                                        <p:tgtEl>
                                          <p:spTgt spid="430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3011">
                                            <p:txEl>
                                              <p:pRg st="3" end="3"/>
                                            </p:txEl>
                                          </p:spTgt>
                                        </p:tgtEl>
                                        <p:attrNameLst>
                                          <p:attrName>style.visibility</p:attrName>
                                        </p:attrNameLst>
                                      </p:cBhvr>
                                      <p:to>
                                        <p:strVal val="visible"/>
                                      </p:to>
                                    </p:set>
                                    <p:animEffect transition="in" filter="slide(fromBottom)">
                                      <p:cBhvr>
                                        <p:cTn id="22" dur="500"/>
                                        <p:tgtEl>
                                          <p:spTgt spid="430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43011">
                                            <p:txEl>
                                              <p:pRg st="4" end="4"/>
                                            </p:txEl>
                                          </p:spTgt>
                                        </p:tgtEl>
                                        <p:attrNameLst>
                                          <p:attrName>style.visibility</p:attrName>
                                        </p:attrNameLst>
                                      </p:cBhvr>
                                      <p:to>
                                        <p:strVal val="visible"/>
                                      </p:to>
                                    </p:set>
                                    <p:animEffect transition="in" filter="slide(fromBottom)">
                                      <p:cBhvr>
                                        <p:cTn id="27" dur="500"/>
                                        <p:tgtEl>
                                          <p:spTgt spid="43011">
                                            <p:txEl>
                                              <p:pRg st="4" end="4"/>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43011">
                                            <p:txEl>
                                              <p:pRg st="5" end="5"/>
                                            </p:txEl>
                                          </p:spTgt>
                                        </p:tgtEl>
                                        <p:attrNameLst>
                                          <p:attrName>style.visibility</p:attrName>
                                        </p:attrNameLst>
                                      </p:cBhvr>
                                      <p:to>
                                        <p:strVal val="visible"/>
                                      </p:to>
                                    </p:set>
                                    <p:animEffect transition="in" filter="slide(fromBottom)">
                                      <p:cBhvr>
                                        <p:cTn id="30" dur="500"/>
                                        <p:tgtEl>
                                          <p:spTgt spid="43011">
                                            <p:txEl>
                                              <p:pRg st="5" end="5"/>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43011">
                                            <p:txEl>
                                              <p:pRg st="6" end="6"/>
                                            </p:txEl>
                                          </p:spTgt>
                                        </p:tgtEl>
                                        <p:attrNameLst>
                                          <p:attrName>style.visibility</p:attrName>
                                        </p:attrNameLst>
                                      </p:cBhvr>
                                      <p:to>
                                        <p:strVal val="visible"/>
                                      </p:to>
                                    </p:set>
                                    <p:animEffect transition="in" filter="slide(fromBottom)">
                                      <p:cBhvr>
                                        <p:cTn id="33" dur="500"/>
                                        <p:tgtEl>
                                          <p:spTgt spid="43011">
                                            <p:txEl>
                                              <p:pRg st="6" end="6"/>
                                            </p:txEl>
                                          </p:spTgt>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3011">
                                            <p:txEl>
                                              <p:pRg st="7" end="7"/>
                                            </p:txEl>
                                          </p:spTgt>
                                        </p:tgtEl>
                                        <p:attrNameLst>
                                          <p:attrName>style.visibility</p:attrName>
                                        </p:attrNameLst>
                                      </p:cBhvr>
                                      <p:to>
                                        <p:strVal val="visible"/>
                                      </p:to>
                                    </p:set>
                                    <p:animEffect transition="in" filter="slide(fromBottom)">
                                      <p:cBhvr>
                                        <p:cTn id="36" dur="500"/>
                                        <p:tgtEl>
                                          <p:spTgt spid="43011">
                                            <p:txEl>
                                              <p:pRg st="7" end="7"/>
                                            </p:txEl>
                                          </p:spTgt>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43011">
                                            <p:txEl>
                                              <p:pRg st="8" end="8"/>
                                            </p:txEl>
                                          </p:spTgt>
                                        </p:tgtEl>
                                        <p:attrNameLst>
                                          <p:attrName>style.visibility</p:attrName>
                                        </p:attrNameLst>
                                      </p:cBhvr>
                                      <p:to>
                                        <p:strVal val="visible"/>
                                      </p:to>
                                    </p:set>
                                    <p:animEffect transition="in" filter="slide(fromBottom)">
                                      <p:cBhvr>
                                        <p:cTn id="39" dur="500"/>
                                        <p:tgtEl>
                                          <p:spTgt spid="43011">
                                            <p:txEl>
                                              <p:pRg st="8" end="8"/>
                                            </p:txEl>
                                          </p:spTgt>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43011">
                                            <p:txEl>
                                              <p:pRg st="9" end="9"/>
                                            </p:txEl>
                                          </p:spTgt>
                                        </p:tgtEl>
                                        <p:attrNameLst>
                                          <p:attrName>style.visibility</p:attrName>
                                        </p:attrNameLst>
                                      </p:cBhvr>
                                      <p:to>
                                        <p:strVal val="visible"/>
                                      </p:to>
                                    </p:set>
                                    <p:animEffect transition="in" filter="slide(fromBottom)">
                                      <p:cBhvr>
                                        <p:cTn id="42" dur="500"/>
                                        <p:tgtEl>
                                          <p:spTgt spid="43011">
                                            <p:txEl>
                                              <p:pRg st="9" end="9"/>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3011">
                                            <p:txEl>
                                              <p:pRg st="10" end="10"/>
                                            </p:txEl>
                                          </p:spTgt>
                                        </p:tgtEl>
                                        <p:attrNameLst>
                                          <p:attrName>style.visibility</p:attrName>
                                        </p:attrNameLst>
                                      </p:cBhvr>
                                      <p:to>
                                        <p:strVal val="visible"/>
                                      </p:to>
                                    </p:set>
                                    <p:animEffect transition="in" filter="slide(fromBottom)">
                                      <p:cBhvr>
                                        <p:cTn id="45" dur="500"/>
                                        <p:tgtEl>
                                          <p:spTgt spid="430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1490" y="1488851"/>
            <a:ext cx="8160381" cy="4280952"/>
          </a:xfrm>
          <a:prstGeom prst="rect">
            <a:avLst/>
          </a:prstGeom>
        </p:spPr>
      </p:pic>
      <p:sp>
        <p:nvSpPr>
          <p:cNvPr id="68611" name="Rectangle 2"/>
          <p:cNvSpPr>
            <a:spLocks noGrp="1" noChangeArrowheads="1"/>
          </p:cNvSpPr>
          <p:nvPr>
            <p:ph type="title"/>
          </p:nvPr>
        </p:nvSpPr>
        <p:spPr/>
        <p:txBody>
          <a:bodyPr/>
          <a:lstStyle/>
          <a:p>
            <a:pPr eaLnBrk="1" hangingPunct="1"/>
            <a:r>
              <a:rPr lang="en-US" smtClean="0"/>
              <a:t>Creating Views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Application Logic I</a:t>
            </a:r>
          </a:p>
        </p:txBody>
      </p:sp>
      <p:sp>
        <p:nvSpPr>
          <p:cNvPr id="69635" name="Rectangle 3"/>
          <p:cNvSpPr>
            <a:spLocks noGrp="1" noChangeArrowheads="1"/>
          </p:cNvSpPr>
          <p:nvPr>
            <p:ph type="body" idx="1"/>
          </p:nvPr>
        </p:nvSpPr>
        <p:spPr/>
        <p:txBody>
          <a:bodyPr/>
          <a:lstStyle/>
          <a:p>
            <a:pPr eaLnBrk="1" hangingPunct="1"/>
            <a:r>
              <a:rPr lang="en-US" sz="2800" smtClean="0"/>
              <a:t>Oracle Database implements the </a:t>
            </a:r>
            <a:r>
              <a:rPr lang="en-US" sz="2800" b="1" smtClean="0">
                <a:solidFill>
                  <a:srgbClr val="0099CC"/>
                </a:solidFill>
              </a:rPr>
              <a:t>SQL/Persistent Stored Modules (SQL/PSM) </a:t>
            </a:r>
            <a:r>
              <a:rPr lang="en-US" sz="2800" smtClean="0"/>
              <a:t>standard in the Oracle Database </a:t>
            </a:r>
            <a:r>
              <a:rPr lang="en-US" sz="2800" b="1" smtClean="0">
                <a:solidFill>
                  <a:srgbClr val="0099CC"/>
                </a:solidFill>
              </a:rPr>
              <a:t>Procedural Language/SQL (PL/SQL)</a:t>
            </a:r>
            <a:r>
              <a:rPr lang="en-US" sz="2800" smtClean="0"/>
              <a:t>.</a:t>
            </a:r>
          </a:p>
          <a:p>
            <a:pPr eaLnBrk="1" hangingPunct="1"/>
            <a:r>
              <a:rPr lang="en-US" sz="2800" smtClean="0"/>
              <a:t>Oracle Database also supports the use of the Java programming language for writing Oracle Database functions, stored procedures and 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Application Logic II</a:t>
            </a:r>
          </a:p>
        </p:txBody>
      </p:sp>
      <p:sp>
        <p:nvSpPr>
          <p:cNvPr id="70659" name="Rectangle 3"/>
          <p:cNvSpPr>
            <a:spLocks noGrp="1" noChangeArrowheads="1"/>
          </p:cNvSpPr>
          <p:nvPr>
            <p:ph type="body" idx="1"/>
          </p:nvPr>
        </p:nvSpPr>
        <p:spPr/>
        <p:txBody>
          <a:bodyPr/>
          <a:lstStyle/>
          <a:p>
            <a:pPr eaLnBrk="1" hangingPunct="1"/>
            <a:r>
              <a:rPr lang="en-US" sz="2800" smtClean="0"/>
              <a:t>Oracle database applications can be processed using: </a:t>
            </a:r>
          </a:p>
          <a:p>
            <a:pPr lvl="1" eaLnBrk="1" hangingPunct="1"/>
            <a:r>
              <a:rPr lang="en-US" sz="2400" smtClean="0"/>
              <a:t>Programming languages to invoke DBMS commands</a:t>
            </a:r>
          </a:p>
          <a:p>
            <a:pPr lvl="1" eaLnBrk="1" hangingPunct="1"/>
            <a:r>
              <a:rPr lang="en-US" sz="2400" smtClean="0"/>
              <a:t>The SQL*Plus Command Line utility to invoke database commands stored in .sql files</a:t>
            </a:r>
          </a:p>
          <a:p>
            <a:pPr lvl="1" eaLnBrk="1" hangingPunct="1"/>
            <a:r>
              <a:rPr lang="en-US" sz="2400" smtClean="0"/>
              <a:t>The SQL Developer to invoke database commands stored in .sql files</a:t>
            </a:r>
          </a:p>
          <a:p>
            <a:pPr lvl="1" eaLnBrk="1" hangingPunct="1"/>
            <a:r>
              <a:rPr lang="en-US" sz="2400" smtClean="0"/>
              <a:t>Stored procedures</a:t>
            </a:r>
          </a:p>
          <a:p>
            <a:pPr lvl="1" eaLnBrk="1" hangingPunct="1"/>
            <a:r>
              <a:rPr lang="en-US" sz="2400" smtClean="0"/>
              <a:t>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Parameters and Variables</a:t>
            </a:r>
          </a:p>
        </p:txBody>
      </p:sp>
      <p:sp>
        <p:nvSpPr>
          <p:cNvPr id="71683" name="Rectangle 3"/>
          <p:cNvSpPr>
            <a:spLocks noGrp="1" noChangeArrowheads="1"/>
          </p:cNvSpPr>
          <p:nvPr>
            <p:ph type="body" idx="1"/>
          </p:nvPr>
        </p:nvSpPr>
        <p:spPr>
          <a:xfrm>
            <a:off x="457200" y="1600200"/>
            <a:ext cx="8153400" cy="1905000"/>
          </a:xfrm>
        </p:spPr>
        <p:txBody>
          <a:bodyPr/>
          <a:lstStyle/>
          <a:p>
            <a:pPr eaLnBrk="1" hangingPunct="1"/>
            <a:r>
              <a:rPr lang="en-US" sz="2800" smtClean="0"/>
              <a:t>A parameter is a value passed to a stored procedure.</a:t>
            </a:r>
          </a:p>
          <a:p>
            <a:pPr eaLnBrk="1" hangingPunct="1"/>
            <a:r>
              <a:rPr lang="en-US" sz="2800" smtClean="0"/>
              <a:t>A variable is a value used within the stored procedure.</a:t>
            </a:r>
          </a:p>
        </p:txBody>
      </p:sp>
      <p:pic>
        <p:nvPicPr>
          <p:cNvPr id="716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3667125"/>
            <a:ext cx="5114925"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048000"/>
            <a:ext cx="669448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Block Structure</a:t>
            </a:r>
          </a:p>
        </p:txBody>
      </p:sp>
      <p:sp>
        <p:nvSpPr>
          <p:cNvPr id="72708" name="Rectangle 3"/>
          <p:cNvSpPr>
            <a:spLocks noGrp="1" noChangeArrowheads="1"/>
          </p:cNvSpPr>
          <p:nvPr>
            <p:ph type="body" idx="1"/>
          </p:nvPr>
        </p:nvSpPr>
        <p:spPr>
          <a:xfrm>
            <a:off x="457200" y="1600200"/>
            <a:ext cx="8153400" cy="1447800"/>
          </a:xfrm>
        </p:spPr>
        <p:txBody>
          <a:bodyPr/>
          <a:lstStyle/>
          <a:p>
            <a:pPr eaLnBrk="1" hangingPunct="1"/>
            <a:r>
              <a:rPr lang="en-US" sz="2800" smtClean="0"/>
              <a:t>Oracle blocks must end with a single slash (/) as a signal to compile and execute the code to create the procedure or trigger:</a:t>
            </a:r>
          </a:p>
        </p:txBody>
      </p:sp>
      <p:sp>
        <p:nvSpPr>
          <p:cNvPr id="9" name="Line Callout 1 8"/>
          <p:cNvSpPr/>
          <p:nvPr/>
        </p:nvSpPr>
        <p:spPr>
          <a:xfrm>
            <a:off x="6705600" y="5486400"/>
            <a:ext cx="1524000" cy="533400"/>
          </a:xfrm>
          <a:prstGeom prst="borderCallout1">
            <a:avLst>
              <a:gd name="adj1" fmla="val 52005"/>
              <a:gd name="adj2" fmla="val -2922"/>
              <a:gd name="adj3" fmla="val -64197"/>
              <a:gd name="adj4" fmla="val -35111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This is a slash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59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View Ridge Gallery</a:t>
            </a:r>
          </a:p>
        </p:txBody>
      </p:sp>
      <p:sp>
        <p:nvSpPr>
          <p:cNvPr id="18435"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Gallery has one owner, </a:t>
            </a:r>
            <a:br>
              <a:rPr lang="en-US" sz="2800" smtClean="0"/>
            </a:br>
            <a:r>
              <a:rPr lang="en-US" sz="2800" smtClean="0"/>
              <a:t>three salespeople, and two workers.</a:t>
            </a:r>
          </a:p>
          <a:p>
            <a:pPr eaLnBrk="1" hangingPunct="1"/>
            <a:r>
              <a:rPr lang="en-US" sz="2800" smtClean="0"/>
              <a:t>View Ridge Gallery owns all of the art that it sells—it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Control of Flow Statements I</a:t>
            </a:r>
          </a:p>
        </p:txBody>
      </p:sp>
      <p:sp>
        <p:nvSpPr>
          <p:cNvPr id="72706" name="Rectangle 3"/>
          <p:cNvSpPr>
            <a:spLocks noGrp="1" noChangeArrowheads="1"/>
          </p:cNvSpPr>
          <p:nvPr>
            <p:ph type="body" idx="1"/>
          </p:nvPr>
        </p:nvSpPr>
        <p:spPr>
          <a:xfrm>
            <a:off x="457200" y="1600200"/>
            <a:ext cx="5029200" cy="4525963"/>
          </a:xfrm>
        </p:spPr>
        <p:txBody>
          <a:bodyPr/>
          <a:lstStyle/>
          <a:p>
            <a:pPr eaLnBrk="1" hangingPunct="1">
              <a:defRPr/>
            </a:pPr>
            <a:r>
              <a:rPr lang="en-US" sz="2800" dirty="0" smtClean="0"/>
              <a:t>IF…THEN…ELSE…END IF</a:t>
            </a:r>
          </a:p>
          <a:p>
            <a:pPr marL="0" indent="0" eaLnBrk="1" hangingPunct="1">
              <a:buFontTx/>
              <a:buNone/>
              <a:defRPr/>
            </a:pPr>
            <a:endParaRPr lang="en-US" sz="2800" dirty="0"/>
          </a:p>
          <a:p>
            <a:pPr marL="0" indent="0" eaLnBrk="1" hangingPunct="1">
              <a:buFontTx/>
              <a:buNone/>
              <a:defRPr/>
            </a:pPr>
            <a:endParaRPr lang="en-US" sz="2800" dirty="0" smtClean="0"/>
          </a:p>
          <a:p>
            <a:pPr marL="0" indent="0" eaLnBrk="1" hangingPunct="1">
              <a:buFontTx/>
              <a:buNone/>
              <a:defRPr/>
            </a:pPr>
            <a:endParaRPr lang="en-US" sz="2800" dirty="0" smtClean="0"/>
          </a:p>
          <a:p>
            <a:pPr eaLnBrk="1" hangingPunct="1">
              <a:defRPr/>
            </a:pPr>
            <a:r>
              <a:rPr lang="en-US" sz="2800" dirty="0" smtClean="0"/>
              <a:t>IF…ELSIF…END IF</a:t>
            </a:r>
          </a:p>
        </p:txBody>
      </p:sp>
      <p:pic>
        <p:nvPicPr>
          <p:cNvPr id="737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24100"/>
            <a:ext cx="50196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343400"/>
            <a:ext cx="61912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Control of Flow Statements II</a:t>
            </a:r>
          </a:p>
        </p:txBody>
      </p:sp>
      <p:sp>
        <p:nvSpPr>
          <p:cNvPr id="74755" name="Rectangle 3"/>
          <p:cNvSpPr>
            <a:spLocks noGrp="1" noChangeArrowheads="1"/>
          </p:cNvSpPr>
          <p:nvPr>
            <p:ph type="body" idx="1"/>
          </p:nvPr>
        </p:nvSpPr>
        <p:spPr>
          <a:xfrm>
            <a:off x="457200" y="1600200"/>
            <a:ext cx="3276600" cy="4525963"/>
          </a:xfrm>
        </p:spPr>
        <p:txBody>
          <a:bodyPr/>
          <a:lstStyle/>
          <a:p>
            <a:pPr eaLnBrk="1" hangingPunct="1"/>
            <a:r>
              <a:rPr lang="en-US" sz="2800" smtClean="0"/>
              <a:t>BEGIN</a:t>
            </a:r>
            <a:r>
              <a:rPr lang="en-US" sz="2800" smtClean="0">
                <a:cs typeface="Arial" panose="020B0604020202020204" pitchFamily="34" charset="0"/>
              </a:rPr>
              <a:t>…</a:t>
            </a:r>
            <a:r>
              <a:rPr lang="en-US" sz="2800" smtClean="0"/>
              <a:t>END</a:t>
            </a:r>
          </a:p>
          <a:p>
            <a:pPr eaLnBrk="1" hangingPunct="1"/>
            <a:r>
              <a:rPr lang="en-US" sz="2800" smtClean="0"/>
              <a:t>RETURN</a:t>
            </a:r>
            <a:endParaRPr lang="en-US" sz="2400" smtClean="0"/>
          </a:p>
        </p:txBody>
      </p:sp>
      <p:pic>
        <p:nvPicPr>
          <p:cNvPr id="747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975" y="1600200"/>
            <a:ext cx="553402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Cursor Statements</a:t>
            </a:r>
          </a:p>
        </p:txBody>
      </p:sp>
      <p:sp>
        <p:nvSpPr>
          <p:cNvPr id="75779" name="Rectangle 3"/>
          <p:cNvSpPr>
            <a:spLocks noGrp="1" noChangeArrowheads="1"/>
          </p:cNvSpPr>
          <p:nvPr>
            <p:ph type="body" idx="1"/>
          </p:nvPr>
        </p:nvSpPr>
        <p:spPr>
          <a:xfrm>
            <a:off x="457200" y="1600200"/>
            <a:ext cx="3886200" cy="4525963"/>
          </a:xfrm>
        </p:spPr>
        <p:txBody>
          <a:bodyPr/>
          <a:lstStyle/>
          <a:p>
            <a:pPr eaLnBrk="1" hangingPunct="1"/>
            <a:r>
              <a:rPr lang="en-US" sz="2800" smtClean="0"/>
              <a:t>DECLARE</a:t>
            </a:r>
          </a:p>
          <a:p>
            <a:pPr eaLnBrk="1" hangingPunct="1"/>
            <a:r>
              <a:rPr lang="en-US" sz="2800" smtClean="0"/>
              <a:t>OPEN</a:t>
            </a:r>
          </a:p>
          <a:p>
            <a:pPr eaLnBrk="1" hangingPunct="1"/>
            <a:r>
              <a:rPr lang="en-US" sz="2800" smtClean="0"/>
              <a:t>FETCH</a:t>
            </a:r>
          </a:p>
          <a:p>
            <a:pPr eaLnBrk="1" hangingPunct="1"/>
            <a:r>
              <a:rPr lang="en-US" sz="2800" smtClean="0"/>
              <a:t>LOOP</a:t>
            </a:r>
          </a:p>
          <a:p>
            <a:pPr eaLnBrk="1" hangingPunct="1"/>
            <a:r>
              <a:rPr lang="en-US" sz="2800" smtClean="0"/>
              <a:t>FOR</a:t>
            </a:r>
          </a:p>
          <a:p>
            <a:pPr eaLnBrk="1" hangingPunct="1"/>
            <a:r>
              <a:rPr lang="en-US" sz="2800" smtClean="0"/>
              <a:t>WHILE</a:t>
            </a:r>
          </a:p>
          <a:p>
            <a:pPr eaLnBrk="1" hangingPunct="1"/>
            <a:r>
              <a:rPr lang="en-US" sz="2800" smtClean="0"/>
              <a:t>EXIT WHEN</a:t>
            </a:r>
          </a:p>
          <a:p>
            <a:pPr eaLnBrk="1" hangingPunct="1"/>
            <a:r>
              <a:rPr lang="en-US" sz="2800" smtClean="0"/>
              <a:t>CLOSE</a:t>
            </a:r>
          </a:p>
        </p:txBody>
      </p:sp>
      <p:pic>
        <p:nvPicPr>
          <p:cNvPr id="7578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1676400"/>
            <a:ext cx="3667125" cy="10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188" y="2590800"/>
            <a:ext cx="5459412"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Oracle Output Statements</a:t>
            </a:r>
          </a:p>
        </p:txBody>
      </p:sp>
      <p:sp>
        <p:nvSpPr>
          <p:cNvPr id="52227" name="Rectangle 3"/>
          <p:cNvSpPr>
            <a:spLocks noGrp="1" noChangeArrowheads="1"/>
          </p:cNvSpPr>
          <p:nvPr>
            <p:ph type="body" idx="1"/>
          </p:nvPr>
        </p:nvSpPr>
        <p:spPr>
          <a:xfrm>
            <a:off x="457200" y="1600200"/>
            <a:ext cx="8153400" cy="4525963"/>
          </a:xfrm>
        </p:spPr>
        <p:txBody>
          <a:bodyPr/>
          <a:lstStyle/>
          <a:p>
            <a:pPr eaLnBrk="1" hangingPunct="1">
              <a:defRPr/>
            </a:pPr>
            <a:r>
              <a:rPr lang="en-US" sz="2800" dirty="0" smtClean="0"/>
              <a:t>Oracle uses the</a:t>
            </a:r>
          </a:p>
          <a:p>
            <a:pPr lvl="1" eaLnBrk="1" hangingPunct="1">
              <a:buFontTx/>
              <a:buNone/>
              <a:defRPr/>
            </a:pPr>
            <a:r>
              <a:rPr lang="en-US" sz="2000" b="1" dirty="0" smtClean="0">
                <a:solidFill>
                  <a:srgbClr val="0099CC"/>
                </a:solidFill>
                <a:latin typeface="Courier New" pitchFamily="49" charset="0"/>
                <a:cs typeface="Courier New" pitchFamily="49" charset="0"/>
              </a:rPr>
              <a:t>DBMS_OUTPUT.PUT_LINE ({text here})</a:t>
            </a:r>
          </a:p>
          <a:p>
            <a:pPr eaLnBrk="1" hangingPunct="1">
              <a:buFontTx/>
              <a:buNone/>
              <a:defRPr/>
            </a:pPr>
            <a:r>
              <a:rPr lang="en-US" sz="2800" dirty="0" smtClean="0"/>
              <a:t>	statement for output.</a:t>
            </a:r>
          </a:p>
          <a:p>
            <a:pPr eaLnBrk="1" hangingPunct="1">
              <a:defRPr/>
            </a:pPr>
            <a:r>
              <a:rPr lang="en-US" sz="2800" dirty="0" smtClean="0"/>
              <a:t>To use this statement, you must first execute:</a:t>
            </a:r>
          </a:p>
          <a:p>
            <a:pPr marL="342900" lvl="1" indent="-342900" eaLnBrk="1" hangingPunct="1">
              <a:buFontTx/>
              <a:buNone/>
              <a:defRPr/>
            </a:pPr>
            <a:r>
              <a:rPr lang="en-US" sz="2000" b="1" dirty="0" smtClean="0">
                <a:solidFill>
                  <a:srgbClr val="0066FF"/>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SET SERVEROUT ON</a:t>
            </a:r>
            <a:endParaRPr lang="en-US" dirty="0" smtClean="0">
              <a:solidFill>
                <a:srgbClr val="0099CC"/>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type="body"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2012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11g Release 2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SQL.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64</a:t>
            </a:fld>
            <a:endParaRPr lang="en-US" smtClean="0"/>
          </a:p>
          <a:p>
            <a:endParaRPr lang="en-US"/>
          </a:p>
        </p:txBody>
      </p:sp>
    </p:spTree>
    <p:extLst>
      <p:ext uri="{BB962C8B-B14F-4D97-AF65-F5344CB8AC3E}">
        <p14:creationId xmlns:p14="http://schemas.microsoft.com/office/powerpoint/2010/main" val="3752718093"/>
      </p:ext>
    </p:extLst>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 I</a:t>
            </a:r>
          </a:p>
        </p:txBody>
      </p:sp>
      <p:sp>
        <p:nvSpPr>
          <p:cNvPr id="64515" name="Rectangle 3"/>
          <p:cNvSpPr>
            <a:spLocks noGrp="1" noChangeArrowheads="1"/>
          </p:cNvSpPr>
          <p:nvPr>
            <p:ph type="body" idx="1"/>
          </p:nvPr>
        </p:nvSpPr>
        <p:spPr>
          <a:xfrm>
            <a:off x="457200" y="1600200"/>
            <a:ext cx="8229600" cy="4525963"/>
          </a:xfrm>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65</a:t>
            </a:fld>
            <a:endParaRPr lang="en-US" smtClean="0"/>
          </a:p>
          <a:p>
            <a:endParaRPr lang="en-US"/>
          </a:p>
        </p:txBody>
      </p:sp>
      <p:pic>
        <p:nvPicPr>
          <p:cNvPr id="4" name="Picture 3"/>
          <p:cNvPicPr>
            <a:picLocks noChangeAspect="1"/>
          </p:cNvPicPr>
          <p:nvPr/>
        </p:nvPicPr>
        <p:blipFill>
          <a:blip r:embed="rId3"/>
          <a:stretch>
            <a:fillRect/>
          </a:stretch>
        </p:blipFill>
        <p:spPr>
          <a:xfrm>
            <a:off x="609600" y="4495799"/>
            <a:ext cx="7924800" cy="1148861"/>
          </a:xfrm>
          <a:prstGeom prst="rect">
            <a:avLst/>
          </a:prstGeom>
        </p:spPr>
      </p:pic>
    </p:spTree>
    <p:extLst>
      <p:ext uri="{BB962C8B-B14F-4D97-AF65-F5344CB8AC3E}">
        <p14:creationId xmlns:p14="http://schemas.microsoft.com/office/powerpoint/2010/main" val="1926826246"/>
      </p:ext>
    </p:extLst>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3035" y="1676400"/>
            <a:ext cx="7911365" cy="4267200"/>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 II</a:t>
            </a:r>
            <a:br>
              <a:rPr lang="en-US" dirty="0" smtClean="0"/>
            </a:br>
            <a:r>
              <a:rPr lang="en-US" sz="3200" dirty="0" smtClean="0"/>
              <a:t>The </a:t>
            </a:r>
            <a:r>
              <a:rPr lang="en-US" sz="3200" i="1" dirty="0" err="1" smtClean="0"/>
              <a:t>FirstNameFirst</a:t>
            </a:r>
            <a:r>
              <a:rPr lang="en-US" sz="3200" dirty="0" smtClean="0"/>
              <a:t> Function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66</a:t>
            </a:fld>
            <a:endParaRPr lang="en-US" smtClean="0"/>
          </a:p>
          <a:p>
            <a:endParaRPr lang="en-US"/>
          </a:p>
        </p:txBody>
      </p:sp>
    </p:spTree>
    <p:extLst>
      <p:ext uri="{BB962C8B-B14F-4D97-AF65-F5344CB8AC3E}">
        <p14:creationId xmlns:p14="http://schemas.microsoft.com/office/powerpoint/2010/main" val="1612577518"/>
      </p:ext>
    </p:extLst>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III</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marL="0" indent="0" eaLnBrk="1" hangingPunct="1">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dbo.FristNameFirst</a:t>
            </a:r>
            <a:r>
              <a:rPr lang="en-US" sz="2000" b="1" dirty="0" smtClean="0">
                <a:solidFill>
                  <a:srgbClr val="0099CC"/>
                </a:solidFill>
                <a:latin typeface="Courier New" pitchFamily="49" charset="0"/>
                <a:cs typeface="Courier New" pitchFamily="49" charset="0"/>
              </a:rPr>
              <a:t>(</a:t>
            </a:r>
            <a:r>
              <a:rPr lang="en-US" sz="2000" b="1" dirty="0" err="1" smtClean="0">
                <a:solidFill>
                  <a:srgbClr val="0099CC"/>
                </a:solidFill>
                <a:latin typeface="Courier New" pitchFamily="49" charset="0"/>
                <a:cs typeface="Courier New" pitchFamily="49" charset="0"/>
              </a:rPr>
              <a:t>FirstName</a:t>
            </a:r>
            <a:r>
              <a:rPr lang="en-US" sz="2000" b="1" dirty="0">
                <a:solidFill>
                  <a:srgbClr val="0099CC"/>
                </a:solidFill>
                <a:latin typeface="Courier New" pitchFamily="49" charset="0"/>
                <a:cs typeface="Courier New" pitchFamily="49" charset="0"/>
              </a:rPr>
              <a:t>, </a:t>
            </a:r>
            <a:r>
              <a:rPr lang="en-US" sz="2000" b="1" dirty="0" err="1">
                <a:solidFill>
                  <a:srgbClr val="0099CC"/>
                </a:solidFill>
                <a:latin typeface="Courier New" pitchFamily="49" charset="0"/>
                <a:cs typeface="Courier New" pitchFamily="49" charset="0"/>
              </a:rPr>
              <a:t>LastName</a:t>
            </a:r>
            <a:r>
              <a:rPr lang="en-US" sz="2000" b="1" dirty="0">
                <a:solidFill>
                  <a:srgbClr val="0099CC"/>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	    AS </a:t>
            </a:r>
            <a:r>
              <a:rPr lang="en-US" sz="2000" b="1" dirty="0" err="1">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Sreet</a:t>
            </a:r>
            <a:r>
              <a:rPr lang="en-US" sz="2000" b="1" dirty="0" smtClean="0">
                <a:solidFill>
                  <a:srgbClr val="0099CC"/>
                </a:solidFill>
                <a:latin typeface="Courier New" pitchFamily="49" charset="0"/>
                <a:cs typeface="Courier New" pitchFamily="49" charset="0"/>
              </a:rPr>
              <a:t>, City, State, </a:t>
            </a:r>
            <a:r>
              <a:rPr lang="en-US" sz="2000" b="1" dirty="0" err="1" smtClean="0">
                <a:solidFill>
                  <a:srgbClr val="0099CC"/>
                </a:solidFill>
                <a:latin typeface="Courier New" pitchFamily="49" charset="0"/>
                <a:cs typeface="Courier New" pitchFamily="49" charset="0"/>
              </a:rPr>
              <a:t>ZipPostalCode</a:t>
            </a:r>
            <a:endParaRPr lang="en-US" sz="2000" b="1" dirty="0">
              <a:solidFill>
                <a:srgbClr val="0099CC"/>
              </a:solidFill>
              <a:latin typeface="Courier New" pitchFamily="49" charset="0"/>
              <a:cs typeface="Courier New" pitchFamily="49" charset="0"/>
            </a:endParaRPr>
          </a:p>
          <a:p>
            <a:pPr eaLnBrk="1" hangingPunct="1">
              <a:buNone/>
              <a:defRPr/>
            </a:pPr>
            <a:r>
              <a:rPr lang="en-US" sz="2000" b="1" dirty="0" smtClean="0">
                <a:solidFill>
                  <a:srgbClr val="0099CC"/>
                </a:solidFill>
                <a:latin typeface="Courier New" pitchFamily="49" charset="0"/>
                <a:cs typeface="Courier New" pitchFamily="49" charset="0"/>
              </a:rPr>
              <a:t>FROM 	    CUSTOMER</a:t>
            </a:r>
            <a:endParaRPr lang="en-US" sz="2000" b="1" dirty="0">
              <a:solidFill>
                <a:srgbClr val="0099CC"/>
              </a:solidFill>
              <a:latin typeface="Courier New" pitchFamily="49" charset="0"/>
              <a:cs typeface="Courier New" pitchFamily="49" charset="0"/>
            </a:endParaRPr>
          </a:p>
          <a:p>
            <a:pPr marL="57150" indent="0" eaLnBrk="1" hangingPunct="1">
              <a:buNone/>
              <a:defRPr/>
            </a:pPr>
            <a:r>
              <a:rPr lang="en-US" sz="2000" b="1" dirty="0" smtClean="0">
                <a:solidFill>
                  <a:srgbClr val="0099CC"/>
                </a:solidFill>
                <a:latin typeface="Courier New" pitchFamily="49" charset="0"/>
                <a:cs typeface="Courier New" pitchFamily="49" charset="0"/>
              </a:rPr>
              <a:t>ORDER </a:t>
            </a:r>
            <a:r>
              <a:rPr lang="en-US" sz="2000" b="1" dirty="0">
                <a:solidFill>
                  <a:srgbClr val="0099CC"/>
                </a:solidFill>
                <a:latin typeface="Courier New" pitchFamily="49" charset="0"/>
                <a:cs typeface="Courier New" pitchFamily="49" charset="0"/>
              </a:rPr>
              <a:t>BY </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67</a:t>
            </a:fld>
            <a:endParaRPr lang="en-US" smtClean="0"/>
          </a:p>
          <a:p>
            <a:endParaRPr lang="en-US"/>
          </a:p>
        </p:txBody>
      </p:sp>
    </p:spTree>
    <p:extLst>
      <p:ext uri="{BB962C8B-B14F-4D97-AF65-F5344CB8AC3E}">
        <p14:creationId xmlns:p14="http://schemas.microsoft.com/office/powerpoint/2010/main" val="3808775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IV</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err="1" smtClean="0"/>
              <a:t>FirstNameFirst</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68</a:t>
            </a:fld>
            <a:endParaRPr lang="en-US" smtClean="0"/>
          </a:p>
          <a:p>
            <a:endParaRPr lang="en-US"/>
          </a:p>
        </p:txBody>
      </p:sp>
      <p:pic>
        <p:nvPicPr>
          <p:cNvPr id="6" name="Picture 5"/>
          <p:cNvPicPr>
            <a:picLocks noChangeAspect="1"/>
          </p:cNvPicPr>
          <p:nvPr/>
        </p:nvPicPr>
        <p:blipFill>
          <a:blip r:embed="rId3"/>
          <a:stretch>
            <a:fillRect/>
          </a:stretch>
        </p:blipFill>
        <p:spPr>
          <a:xfrm>
            <a:off x="458238" y="2324238"/>
            <a:ext cx="8228562" cy="2189251"/>
          </a:xfrm>
          <a:prstGeom prst="rect">
            <a:avLst/>
          </a:prstGeom>
        </p:spPr>
      </p:pic>
    </p:spTree>
    <p:extLst>
      <p:ext uri="{BB962C8B-B14F-4D97-AF65-F5344CB8AC3E}">
        <p14:creationId xmlns:p14="http://schemas.microsoft.com/office/powerpoint/2010/main" val="20121933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Stored Procedures I</a:t>
            </a:r>
          </a:p>
        </p:txBody>
      </p:sp>
      <p:sp>
        <p:nvSpPr>
          <p:cNvPr id="53251" name="Rectangle 3"/>
          <p:cNvSpPr>
            <a:spLocks noGrp="1" noChangeArrowheads="1"/>
          </p:cNvSpPr>
          <p:nvPr>
            <p:ph type="body" idx="1"/>
          </p:nvPr>
        </p:nvSpPr>
        <p:spPr/>
        <p:txBody>
          <a:bodyPr/>
          <a:lstStyle/>
          <a:p>
            <a:pPr eaLnBrk="1" hangingPunct="1">
              <a:lnSpc>
                <a:spcPct val="80000"/>
              </a:lnSpc>
            </a:pPr>
            <a:r>
              <a:rPr lang="en-US" sz="2400" dirty="0" smtClean="0"/>
              <a:t>A </a:t>
            </a:r>
            <a:r>
              <a:rPr lang="en-US" sz="2400" b="1" dirty="0" smtClean="0">
                <a:solidFill>
                  <a:srgbClr val="0099CC"/>
                </a:solidFill>
              </a:rPr>
              <a:t>stored procedure</a:t>
            </a:r>
            <a:r>
              <a:rPr lang="en-US" sz="2400" dirty="0" smtClean="0">
                <a:solidFill>
                  <a:srgbClr val="0099CC"/>
                </a:solidFill>
              </a:rPr>
              <a:t> </a:t>
            </a:r>
            <a:r>
              <a:rPr lang="en-US" sz="2400" dirty="0" smtClean="0"/>
              <a:t>is a PL/SQL or Java program stored within the database.</a:t>
            </a:r>
          </a:p>
          <a:p>
            <a:pPr eaLnBrk="1" hangingPunct="1">
              <a:lnSpc>
                <a:spcPct val="80000"/>
              </a:lnSpc>
            </a:pPr>
            <a:r>
              <a:rPr lang="en-US" sz="2400" dirty="0" smtClean="0"/>
              <a:t>Stored procedures are programs that can: </a:t>
            </a:r>
          </a:p>
          <a:p>
            <a:pPr lvl="1" eaLnBrk="1" hangingPunct="1">
              <a:lnSpc>
                <a:spcPct val="80000"/>
              </a:lnSpc>
            </a:pPr>
            <a:r>
              <a:rPr lang="en-US" sz="2000" dirty="0" smtClean="0"/>
              <a:t>Have parameters.</a:t>
            </a:r>
          </a:p>
          <a:p>
            <a:pPr lvl="1" eaLnBrk="1" hangingPunct="1">
              <a:lnSpc>
                <a:spcPct val="80000"/>
              </a:lnSpc>
            </a:pPr>
            <a:r>
              <a:rPr lang="en-US" sz="2000" dirty="0" smtClean="0"/>
              <a:t>Invoke other procedures and functions.</a:t>
            </a:r>
          </a:p>
          <a:p>
            <a:pPr lvl="1" eaLnBrk="1" hangingPunct="1">
              <a:lnSpc>
                <a:spcPct val="80000"/>
              </a:lnSpc>
            </a:pPr>
            <a:r>
              <a:rPr lang="en-US" sz="2000" dirty="0" smtClean="0"/>
              <a:t>Return values.</a:t>
            </a:r>
          </a:p>
          <a:p>
            <a:pPr lvl="1" eaLnBrk="1" hangingPunct="1">
              <a:lnSpc>
                <a:spcPct val="80000"/>
              </a:lnSpc>
            </a:pPr>
            <a:r>
              <a:rPr lang="en-US" sz="2000" dirty="0" smtClean="0"/>
              <a:t>Raise exceptions.</a:t>
            </a:r>
          </a:p>
          <a:p>
            <a:pPr eaLnBrk="1" hangingPunct="1">
              <a:lnSpc>
                <a:spcPct val="80000"/>
              </a:lnSpc>
            </a:pPr>
            <a:r>
              <a:rPr lang="en-US" sz="2400" dirty="0" smtClean="0"/>
              <a:t>A stored procedure must be compiled and stored in the database.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69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slide(fromBottom)">
                                      <p:cBhvr>
                                        <p:cTn id="7" dur="500"/>
                                        <p:tgtEl>
                                          <p:spTgt spid="532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3251">
                                            <p:txEl>
                                              <p:pRg st="1" end="1"/>
                                            </p:txEl>
                                          </p:spTgt>
                                        </p:tgtEl>
                                        <p:attrNameLst>
                                          <p:attrName>style.visibility</p:attrName>
                                        </p:attrNameLst>
                                      </p:cBhvr>
                                      <p:to>
                                        <p:strVal val="visible"/>
                                      </p:to>
                                    </p:set>
                                    <p:animEffect transition="in" filter="slide(fromBottom)">
                                      <p:cBhvr>
                                        <p:cTn id="12" dur="500"/>
                                        <p:tgtEl>
                                          <p:spTgt spid="53251">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animEffect transition="in" filter="slide(fromBottom)">
                                      <p:cBhvr>
                                        <p:cTn id="15" dur="500"/>
                                        <p:tgtEl>
                                          <p:spTgt spid="53251">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3251">
                                            <p:txEl>
                                              <p:pRg st="3" end="3"/>
                                            </p:txEl>
                                          </p:spTgt>
                                        </p:tgtEl>
                                        <p:attrNameLst>
                                          <p:attrName>style.visibility</p:attrName>
                                        </p:attrNameLst>
                                      </p:cBhvr>
                                      <p:to>
                                        <p:strVal val="visible"/>
                                      </p:to>
                                    </p:set>
                                    <p:animEffect transition="in" filter="slide(fromBottom)">
                                      <p:cBhvr>
                                        <p:cTn id="18" dur="500"/>
                                        <p:tgtEl>
                                          <p:spTgt spid="5325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3251">
                                            <p:txEl>
                                              <p:pRg st="4" end="4"/>
                                            </p:txEl>
                                          </p:spTgt>
                                        </p:tgtEl>
                                        <p:attrNameLst>
                                          <p:attrName>style.visibility</p:attrName>
                                        </p:attrNameLst>
                                      </p:cBhvr>
                                      <p:to>
                                        <p:strVal val="visible"/>
                                      </p:to>
                                    </p:set>
                                    <p:animEffect transition="in" filter="slide(fromBottom)">
                                      <p:cBhvr>
                                        <p:cTn id="21" dur="500"/>
                                        <p:tgtEl>
                                          <p:spTgt spid="53251">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3251">
                                            <p:txEl>
                                              <p:pRg st="5" end="5"/>
                                            </p:txEl>
                                          </p:spTgt>
                                        </p:tgtEl>
                                        <p:attrNameLst>
                                          <p:attrName>style.visibility</p:attrName>
                                        </p:attrNameLst>
                                      </p:cBhvr>
                                      <p:to>
                                        <p:strVal val="visible"/>
                                      </p:to>
                                    </p:set>
                                    <p:animEffect transition="in" filter="slide(fromBottom)">
                                      <p:cBhvr>
                                        <p:cTn id="24" dur="500"/>
                                        <p:tgtEl>
                                          <p:spTgt spid="53251">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53251">
                                            <p:txEl>
                                              <p:pRg st="6" end="6"/>
                                            </p:txEl>
                                          </p:spTgt>
                                        </p:tgtEl>
                                        <p:attrNameLst>
                                          <p:attrName>style.visibility</p:attrName>
                                        </p:attrNameLst>
                                      </p:cBhvr>
                                      <p:to>
                                        <p:strVal val="visible"/>
                                      </p:to>
                                    </p:set>
                                    <p:animEffect transition="in" filter="slide(fromBottom)">
                                      <p:cBhvr>
                                        <p:cTn id="29" dur="500"/>
                                        <p:tgtEl>
                                          <p:spTgt spid="532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Application Requirements</a:t>
            </a:r>
          </a:p>
        </p:txBody>
      </p:sp>
      <p:sp>
        <p:nvSpPr>
          <p:cNvPr id="19459" name="Rectangle 3"/>
          <p:cNvSpPr>
            <a:spLocks noGrp="1" noChangeArrowheads="1"/>
          </p:cNvSpPr>
          <p:nvPr>
            <p:ph type="body" idx="1"/>
          </p:nvPr>
        </p:nvSpPr>
        <p:spPr/>
        <p:txBody>
          <a:bodyPr/>
          <a:lstStyle/>
          <a:p>
            <a:pPr eaLnBrk="1" hangingPunct="1">
              <a:lnSpc>
                <a:spcPct val="90000"/>
              </a:lnSpc>
            </a:pPr>
            <a:r>
              <a:rPr lang="en-US" smtClean="0"/>
              <a:t>View Ridge Gallery application requirements</a:t>
            </a:r>
          </a:p>
          <a:p>
            <a:pPr lvl="1" eaLnBrk="1" hangingPunct="1">
              <a:lnSpc>
                <a:spcPct val="90000"/>
              </a:lnSpc>
            </a:pPr>
            <a:r>
              <a:rPr lang="en-US" smtClean="0"/>
              <a:t>Track customers and their artist interests</a:t>
            </a:r>
          </a:p>
          <a:p>
            <a:pPr lvl="1" eaLnBrk="1" hangingPunct="1">
              <a:lnSpc>
                <a:spcPct val="90000"/>
              </a:lnSpc>
            </a:pPr>
            <a:r>
              <a:rPr lang="en-US" smtClean="0"/>
              <a:t>Record gallery’s purchases</a:t>
            </a:r>
          </a:p>
          <a:p>
            <a:pPr lvl="1" eaLnBrk="1" hangingPunct="1">
              <a:lnSpc>
                <a:spcPct val="90000"/>
              </a:lnSpc>
            </a:pPr>
            <a:r>
              <a:rPr lang="en-US" smtClean="0"/>
              <a:t>Record customers’ art purchases</a:t>
            </a:r>
          </a:p>
          <a:p>
            <a:pPr lvl="1" eaLnBrk="1" hangingPunct="1">
              <a:lnSpc>
                <a:spcPct val="90000"/>
              </a:lnSpc>
            </a:pPr>
            <a:r>
              <a:rPr lang="en-US" smtClean="0"/>
              <a:t>List the artists and works that have appeared in the gallery</a:t>
            </a:r>
          </a:p>
          <a:p>
            <a:pPr lvl="1" eaLnBrk="1" hangingPunct="1">
              <a:lnSpc>
                <a:spcPct val="90000"/>
              </a:lnSpc>
            </a:pPr>
            <a:r>
              <a:rPr lang="en-US" smtClean="0"/>
              <a:t>Report how fast an artist’s works have sold and at what margin</a:t>
            </a:r>
          </a:p>
          <a:p>
            <a:pPr lvl="1" eaLnBrk="1" hangingPunct="1">
              <a:lnSpc>
                <a:spcPct val="90000"/>
              </a:lnSpc>
            </a:pPr>
            <a:r>
              <a:rPr lang="en-US" smtClean="0"/>
              <a:t>Show current inventory in a Webpage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Stored Procedures I</a:t>
            </a:r>
          </a:p>
        </p:txBody>
      </p:sp>
      <p:sp>
        <p:nvSpPr>
          <p:cNvPr id="53251" name="Rectangle 3"/>
          <p:cNvSpPr>
            <a:spLocks noGrp="1" noChangeArrowheads="1"/>
          </p:cNvSpPr>
          <p:nvPr>
            <p:ph type="body" idx="1"/>
          </p:nvPr>
        </p:nvSpPr>
        <p:spPr/>
        <p:txBody>
          <a:bodyPr/>
          <a:lstStyle/>
          <a:p>
            <a:pPr eaLnBrk="1" hangingPunct="1">
              <a:lnSpc>
                <a:spcPct val="80000"/>
              </a:lnSpc>
            </a:pPr>
            <a:r>
              <a:rPr lang="en-US" sz="2400" smtClean="0"/>
              <a:t>The </a:t>
            </a:r>
            <a:r>
              <a:rPr lang="en-US" sz="2400" b="1" smtClean="0">
                <a:solidFill>
                  <a:srgbClr val="0099CC"/>
                </a:solidFill>
              </a:rPr>
              <a:t>CALL</a:t>
            </a:r>
            <a:r>
              <a:rPr lang="en-US" sz="2400" smtClean="0"/>
              <a:t> command is used to invoke a stored procedure:</a:t>
            </a:r>
          </a:p>
          <a:p>
            <a:pPr lvl="1" eaLnBrk="1" hangingPunct="1">
              <a:lnSpc>
                <a:spcPct val="80000"/>
              </a:lnSpc>
              <a:buFontTx/>
              <a:buNone/>
            </a:pPr>
            <a:endParaRPr lang="en-US" sz="1800" b="1" smtClean="0">
              <a:solidFill>
                <a:srgbClr val="0099CC"/>
              </a:solidFill>
              <a:latin typeface="Courier New" panose="02070309020205020404" pitchFamily="49" charset="0"/>
            </a:endParaRPr>
          </a:p>
          <a:p>
            <a:pPr lvl="1" eaLnBrk="1" hangingPunct="1">
              <a:lnSpc>
                <a:spcPct val="80000"/>
              </a:lnSpc>
              <a:buFontTx/>
              <a:buNone/>
            </a:pPr>
            <a:r>
              <a:rPr lang="en-US" sz="1800" b="1" smtClean="0">
                <a:solidFill>
                  <a:srgbClr val="0099CC"/>
                </a:solidFill>
                <a:latin typeface="Courier New" panose="02070309020205020404" pitchFamily="49" charset="0"/>
              </a:rPr>
              <a:t>SET SERVEROUTPUT ON</a:t>
            </a:r>
          </a:p>
          <a:p>
            <a:pPr lvl="1" eaLnBrk="1" hangingPunct="1">
              <a:lnSpc>
                <a:spcPct val="80000"/>
              </a:lnSpc>
              <a:buFontTx/>
              <a:buNone/>
            </a:pPr>
            <a:r>
              <a:rPr lang="en-US" sz="1800" b="1" smtClean="0">
                <a:solidFill>
                  <a:srgbClr val="0099CC"/>
                </a:solidFill>
                <a:latin typeface="Courier New" panose="02070309020205020404" pitchFamily="49" charset="0"/>
              </a:rPr>
              <a:t>CALL InsertCustomerAndInterests</a:t>
            </a:r>
          </a:p>
          <a:p>
            <a:pPr lvl="1" eaLnBrk="1" hangingPunct="1">
              <a:lnSpc>
                <a:spcPct val="80000"/>
              </a:lnSpc>
              <a:buFontTx/>
              <a:buNone/>
            </a:pPr>
            <a:r>
              <a:rPr lang="en-US" sz="1800" b="1" smtClean="0">
                <a:solidFill>
                  <a:srgbClr val="0099CC"/>
                </a:solidFill>
                <a:latin typeface="Courier New" panose="02070309020205020404" pitchFamily="49" charset="0"/>
              </a:rPr>
              <a:t>	(</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Bench</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 </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Michael</a:t>
            </a:r>
            <a:r>
              <a:rPr lang="en-US" sz="18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206</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  </a:t>
            </a:r>
            <a:r>
              <a:rPr lang="en-US" sz="2000" b="1" smtClean="0">
                <a:solidFill>
                  <a:srgbClr val="0099CC"/>
                </a:solidFill>
                <a:latin typeface="Courier New" panose="02070309020205020404" pitchFamily="49" charset="0"/>
                <a:cs typeface="Courier New" panose="02070309020205020404" pitchFamily="49" charset="0"/>
              </a:rPr>
              <a:t>‘876</a:t>
            </a:r>
            <a:r>
              <a:rPr lang="en-US" sz="1800" b="1" smtClean="0">
                <a:solidFill>
                  <a:srgbClr val="0099CC"/>
                </a:solidFill>
                <a:latin typeface="Courier New" panose="02070309020205020404" pitchFamily="49" charset="0"/>
              </a:rPr>
              <a:t>-8822</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a:t>
            </a:r>
          </a:p>
          <a:p>
            <a:pPr lvl="1" eaLnBrk="1" hangingPunct="1">
              <a:lnSpc>
                <a:spcPct val="80000"/>
              </a:lnSpc>
              <a:buFontTx/>
              <a:buNone/>
            </a:pPr>
            <a:r>
              <a:rPr lang="en-US" sz="1800" b="1" smtClean="0">
                <a:solidFill>
                  <a:srgbClr val="0099CC"/>
                </a:solidFill>
                <a:latin typeface="Courier New" panose="02070309020205020404" pitchFamily="49" charset="0"/>
              </a:rPr>
              <a:t>   </a:t>
            </a:r>
            <a:r>
              <a:rPr lang="en-US" sz="2000" b="1" smtClean="0">
                <a:solidFill>
                  <a:srgbClr val="0099CC"/>
                </a:solidFill>
                <a:latin typeface="Courier New" panose="02070309020205020404" pitchFamily="49" charset="0"/>
                <a:cs typeface="Courier New" panose="02070309020205020404" pitchFamily="49" charset="0"/>
              </a:rPr>
              <a:t>'Michael.Bench@somewhere.com</a:t>
            </a:r>
            <a:r>
              <a:rPr lang="en-US" sz="1800" b="1" smtClean="0">
                <a:solidFill>
                  <a:srgbClr val="0099CC"/>
                </a:solidFill>
                <a:latin typeface="Courier New" panose="02070309020205020404" pitchFamily="49" charset="0"/>
                <a:cs typeface="Courier New" panose="02070309020205020404" pitchFamily="49" charset="0"/>
              </a:rPr>
              <a:t>', 'French</a:t>
            </a:r>
            <a:r>
              <a:rPr lang="en-US" sz="2000" b="1" smtClean="0">
                <a:solidFill>
                  <a:srgbClr val="0099CC"/>
                </a:solidFill>
                <a:latin typeface="Courier New" panose="02070309020205020404" pitchFamily="49" charset="0"/>
                <a:cs typeface="Courier New" panose="02070309020205020404" pitchFamily="49" charset="0"/>
              </a:rPr>
              <a:t>'</a:t>
            </a:r>
            <a:r>
              <a:rPr lang="en-US" sz="1800" b="1" smtClean="0">
                <a:solidFill>
                  <a:srgbClr val="0099CC"/>
                </a:solidFill>
                <a:latin typeface="Courier New" panose="02070309020205020404" pitchFamily="49" charset="0"/>
              </a:rPr>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slide(fromBottom)">
                                      <p:cBhvr>
                                        <p:cTn id="7" dur="500"/>
                                        <p:tgtEl>
                                          <p:spTgt spid="5325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slide(fromBottom)">
                                      <p:cBhvr>
                                        <p:cTn id="10" dur="500"/>
                                        <p:tgtEl>
                                          <p:spTgt spid="53251">
                                            <p:txEl>
                                              <p:pRg st="2" end="2"/>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53251">
                                            <p:txEl>
                                              <p:pRg st="3" end="3"/>
                                            </p:txEl>
                                          </p:spTgt>
                                        </p:tgtEl>
                                        <p:attrNameLst>
                                          <p:attrName>style.visibility</p:attrName>
                                        </p:attrNameLst>
                                      </p:cBhvr>
                                      <p:to>
                                        <p:strVal val="visible"/>
                                      </p:to>
                                    </p:set>
                                    <p:animEffect transition="in" filter="slide(fromBottom)">
                                      <p:cBhvr>
                                        <p:cTn id="13" dur="500"/>
                                        <p:tgtEl>
                                          <p:spTgt spid="53251">
                                            <p:txEl>
                                              <p:pRg st="3" end="3"/>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53251">
                                            <p:txEl>
                                              <p:pRg st="4" end="4"/>
                                            </p:txEl>
                                          </p:spTgt>
                                        </p:tgtEl>
                                        <p:attrNameLst>
                                          <p:attrName>style.visibility</p:attrName>
                                        </p:attrNameLst>
                                      </p:cBhvr>
                                      <p:to>
                                        <p:strVal val="visible"/>
                                      </p:to>
                                    </p:set>
                                    <p:animEffect transition="in" filter="slide(fromBottom)">
                                      <p:cBhvr>
                                        <p:cTn id="16" dur="500"/>
                                        <p:tgtEl>
                                          <p:spTgt spid="53251">
                                            <p:txEl>
                                              <p:pRg st="4" end="4"/>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animEffect transition="in" filter="slide(fromBottom)">
                                      <p:cBhvr>
                                        <p:cTn id="19" dur="500"/>
                                        <p:tgtEl>
                                          <p:spTgt spid="532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8600"/>
            <a:ext cx="4433888"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213" y="714375"/>
            <a:ext cx="4446587"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124" y="1531911"/>
            <a:ext cx="8154476" cy="4280952"/>
          </a:xfrm>
          <a:prstGeom prst="rect">
            <a:avLst/>
          </a:prstGeom>
        </p:spPr>
      </p:pic>
      <p:sp>
        <p:nvSpPr>
          <p:cNvPr id="81923" name="Title 1"/>
          <p:cNvSpPr>
            <a:spLocks noGrp="1"/>
          </p:cNvSpPr>
          <p:nvPr>
            <p:ph type="title"/>
          </p:nvPr>
        </p:nvSpPr>
        <p:spPr/>
        <p:txBody>
          <a:bodyPr/>
          <a:lstStyle/>
          <a:p>
            <a:pPr eaLnBrk="1" hangingPunct="1"/>
            <a:r>
              <a:rPr lang="en-US" smtClean="0"/>
              <a:t>Running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smtClean="0"/>
              <a:t>Triggers</a:t>
            </a:r>
          </a:p>
        </p:txBody>
      </p:sp>
      <p:sp>
        <p:nvSpPr>
          <p:cNvPr id="55299" name="Rectangle 3"/>
          <p:cNvSpPr>
            <a:spLocks noGrp="1" noChangeArrowheads="1"/>
          </p:cNvSpPr>
          <p:nvPr>
            <p:ph type="body" idx="1"/>
          </p:nvPr>
        </p:nvSpPr>
        <p:spPr/>
        <p:txBody>
          <a:bodyPr/>
          <a:lstStyle/>
          <a:p>
            <a:pPr eaLnBrk="1" hangingPunct="1"/>
            <a:r>
              <a:rPr lang="en-US" sz="2800" dirty="0" smtClean="0"/>
              <a:t>An Oracle </a:t>
            </a:r>
            <a:r>
              <a:rPr lang="en-US" sz="2800" b="1" dirty="0" smtClean="0">
                <a:solidFill>
                  <a:srgbClr val="0099CC"/>
                </a:solidFill>
              </a:rPr>
              <a:t>trigger</a:t>
            </a:r>
            <a:r>
              <a:rPr lang="en-US" sz="2800" dirty="0" smtClean="0"/>
              <a:t> is a PL/SQL or Java procedure that is invoked when a specified database activity occurs.</a:t>
            </a:r>
          </a:p>
          <a:p>
            <a:pPr eaLnBrk="1" hangingPunct="1"/>
            <a:r>
              <a:rPr lang="en-US" sz="2800" dirty="0" smtClean="0"/>
              <a:t>Triggers can be used to: </a:t>
            </a:r>
          </a:p>
          <a:p>
            <a:pPr lvl="1" eaLnBrk="1" hangingPunct="1"/>
            <a:r>
              <a:rPr lang="en-US" sz="2400" dirty="0" smtClean="0"/>
              <a:t>Set default values.</a:t>
            </a:r>
          </a:p>
          <a:p>
            <a:pPr lvl="1" eaLnBrk="1" hangingPunct="1"/>
            <a:r>
              <a:rPr lang="en-US" sz="2400" dirty="0" smtClean="0"/>
              <a:t>Enforce a Data Constraint.</a:t>
            </a:r>
          </a:p>
          <a:p>
            <a:pPr lvl="1" eaLnBrk="1" hangingPunct="1"/>
            <a:r>
              <a:rPr lang="en-US" sz="2400" dirty="0" smtClean="0"/>
              <a:t>Update a view.</a:t>
            </a:r>
          </a:p>
          <a:p>
            <a:pPr lvl="1" eaLnBrk="1" hangingPunct="1"/>
            <a:r>
              <a:rPr lang="en-US" sz="2400" dirty="0" smtClean="0"/>
              <a:t>Enforce referential integrity action.</a:t>
            </a:r>
          </a:p>
          <a:p>
            <a:pPr lvl="1" eaLnBrk="1" hangingPunct="1"/>
            <a:r>
              <a:rPr lang="en-US" sz="2400" dirty="0" smtClean="0"/>
              <a:t>Handle exceptions.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slide(fromBottom)">
                                      <p:cBhvr>
                                        <p:cTn id="7" dur="500"/>
                                        <p:tgtEl>
                                          <p:spTgt spid="55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slide(fromBottom)">
                                      <p:cBhvr>
                                        <p:cTn id="12" dur="500"/>
                                        <p:tgtEl>
                                          <p:spTgt spid="55299">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animEffect transition="in" filter="slide(fromBottom)">
                                      <p:cBhvr>
                                        <p:cTn id="15" dur="500"/>
                                        <p:tgtEl>
                                          <p:spTgt spid="55299">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55299">
                                            <p:txEl>
                                              <p:pRg st="3" end="3"/>
                                            </p:txEl>
                                          </p:spTgt>
                                        </p:tgtEl>
                                        <p:attrNameLst>
                                          <p:attrName>style.visibility</p:attrName>
                                        </p:attrNameLst>
                                      </p:cBhvr>
                                      <p:to>
                                        <p:strVal val="visible"/>
                                      </p:to>
                                    </p:set>
                                    <p:animEffect transition="in" filter="slide(fromBottom)">
                                      <p:cBhvr>
                                        <p:cTn id="18" dur="500"/>
                                        <p:tgtEl>
                                          <p:spTgt spid="55299">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5299">
                                            <p:txEl>
                                              <p:pRg st="4" end="4"/>
                                            </p:txEl>
                                          </p:spTgt>
                                        </p:tgtEl>
                                        <p:attrNameLst>
                                          <p:attrName>style.visibility</p:attrName>
                                        </p:attrNameLst>
                                      </p:cBhvr>
                                      <p:to>
                                        <p:strVal val="visible"/>
                                      </p:to>
                                    </p:set>
                                    <p:animEffect transition="in" filter="slide(fromBottom)">
                                      <p:cBhvr>
                                        <p:cTn id="21" dur="500"/>
                                        <p:tgtEl>
                                          <p:spTgt spid="55299">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5299">
                                            <p:txEl>
                                              <p:pRg st="5" end="5"/>
                                            </p:txEl>
                                          </p:spTgt>
                                        </p:tgtEl>
                                        <p:attrNameLst>
                                          <p:attrName>style.visibility</p:attrName>
                                        </p:attrNameLst>
                                      </p:cBhvr>
                                      <p:to>
                                        <p:strVal val="visible"/>
                                      </p:to>
                                    </p:set>
                                    <p:animEffect transition="in" filter="slide(fromBottom)">
                                      <p:cBhvr>
                                        <p:cTn id="24" dur="500"/>
                                        <p:tgtEl>
                                          <p:spTgt spid="55299">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55299">
                                            <p:txEl>
                                              <p:pRg st="6" end="6"/>
                                            </p:txEl>
                                          </p:spTgt>
                                        </p:tgtEl>
                                        <p:attrNameLst>
                                          <p:attrName>style.visibility</p:attrName>
                                        </p:attrNameLst>
                                      </p:cBhvr>
                                      <p:to>
                                        <p:strVal val="visible"/>
                                      </p:to>
                                    </p:set>
                                    <p:animEffect transition="in" filter="slide(fromBottom)">
                                      <p:cBhvr>
                                        <p:cTn id="27" dur="500"/>
                                        <p:tgtEl>
                                          <p:spTgt spid="55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Triggers</a:t>
            </a:r>
          </a:p>
        </p:txBody>
      </p:sp>
      <p:sp>
        <p:nvSpPr>
          <p:cNvPr id="83971" name="Rectangle 3"/>
          <p:cNvSpPr>
            <a:spLocks noGrp="1" noChangeArrowheads="1"/>
          </p:cNvSpPr>
          <p:nvPr>
            <p:ph type="body" idx="1"/>
          </p:nvPr>
        </p:nvSpPr>
        <p:spPr/>
        <p:txBody>
          <a:bodyPr/>
          <a:lstStyle/>
          <a:p>
            <a:pPr eaLnBrk="1" hangingPunct="1"/>
            <a:r>
              <a:rPr lang="en-US" sz="2800" smtClean="0"/>
              <a:t>Trigger types:</a:t>
            </a:r>
          </a:p>
          <a:p>
            <a:pPr lvl="1" eaLnBrk="1" hangingPunct="1"/>
            <a:r>
              <a:rPr lang="en-US" sz="2400" smtClean="0"/>
              <a:t>A </a:t>
            </a:r>
            <a:r>
              <a:rPr lang="en-US" sz="2400" b="1" smtClean="0">
                <a:solidFill>
                  <a:srgbClr val="0099CC"/>
                </a:solidFill>
              </a:rPr>
              <a:t>command trigger</a:t>
            </a:r>
            <a:r>
              <a:rPr lang="en-US" sz="2400" smtClean="0">
                <a:solidFill>
                  <a:srgbClr val="0099CC"/>
                </a:solidFill>
              </a:rPr>
              <a:t> </a:t>
            </a:r>
            <a:r>
              <a:rPr lang="en-US" sz="2400" smtClean="0"/>
              <a:t>will be fired once per SQL command.</a:t>
            </a:r>
          </a:p>
          <a:p>
            <a:pPr lvl="1" eaLnBrk="1" hangingPunct="1"/>
            <a:r>
              <a:rPr lang="en-US" sz="2400" smtClean="0"/>
              <a:t>A </a:t>
            </a:r>
            <a:r>
              <a:rPr lang="en-US" sz="2400" b="1" smtClean="0">
                <a:solidFill>
                  <a:srgbClr val="0099CC"/>
                </a:solidFill>
              </a:rPr>
              <a:t>row trigger</a:t>
            </a:r>
            <a:r>
              <a:rPr lang="en-US" sz="2400" smtClean="0">
                <a:solidFill>
                  <a:srgbClr val="0099CC"/>
                </a:solidFill>
              </a:rPr>
              <a:t> </a:t>
            </a:r>
            <a:r>
              <a:rPr lang="en-US" sz="2400" smtClean="0"/>
              <a:t>will be fired once for every row involved in the processing of an SQL command.</a:t>
            </a:r>
          </a:p>
          <a:p>
            <a:pPr lvl="2" eaLnBrk="1" hangingPunct="1"/>
            <a:r>
              <a:rPr lang="en-US" sz="2000" smtClean="0"/>
              <a:t>There are three types of row triggers: </a:t>
            </a:r>
            <a:r>
              <a:rPr lang="en-US" sz="2000" b="1" smtClean="0">
                <a:solidFill>
                  <a:srgbClr val="0099CC"/>
                </a:solidFill>
              </a:rPr>
              <a:t>BEFORE</a:t>
            </a:r>
            <a:r>
              <a:rPr lang="en-US" sz="2000" smtClean="0"/>
              <a:t>, </a:t>
            </a:r>
            <a:r>
              <a:rPr lang="en-US" sz="2000" b="1" smtClean="0">
                <a:solidFill>
                  <a:srgbClr val="0099CC"/>
                </a:solidFill>
              </a:rPr>
              <a:t>AFTER</a:t>
            </a:r>
            <a:r>
              <a:rPr lang="en-US" sz="2000" smtClean="0"/>
              <a:t>, and </a:t>
            </a:r>
            <a:br>
              <a:rPr lang="en-US" sz="2000" smtClean="0"/>
            </a:br>
            <a:r>
              <a:rPr lang="en-US" sz="2000" b="1" smtClean="0">
                <a:solidFill>
                  <a:srgbClr val="0099CC"/>
                </a:solidFill>
              </a:rPr>
              <a:t>INSTEAD OF</a:t>
            </a:r>
            <a:r>
              <a:rPr lang="en-US" sz="2000" smtClean="0"/>
              <a:t>.</a:t>
            </a:r>
          </a:p>
          <a:p>
            <a:pPr lvl="2" eaLnBrk="1" hangingPunct="1"/>
            <a:r>
              <a:rPr lang="en-US" sz="2000" smtClean="0"/>
              <a:t>BEFORE and AFTER triggers are placed on </a:t>
            </a:r>
            <a:r>
              <a:rPr lang="en-US" sz="2000" i="1" smtClean="0"/>
              <a:t>tables</a:t>
            </a:r>
            <a:r>
              <a:rPr lang="en-US" sz="2000" smtClean="0"/>
              <a:t> while INSTEAD OF triggers are placed on </a:t>
            </a:r>
            <a:r>
              <a:rPr lang="en-US" sz="2000" i="1" smtClean="0"/>
              <a:t>views</a:t>
            </a:r>
            <a:r>
              <a:rPr lang="en-US" sz="2000" smtClean="0"/>
              <a:t>.</a:t>
            </a:r>
          </a:p>
          <a:p>
            <a:pPr lvl="2" eaLnBrk="1" hangingPunct="1"/>
            <a:r>
              <a:rPr lang="en-US" sz="2000" smtClean="0"/>
              <a:t>Each trigger can be fired on </a:t>
            </a:r>
            <a:r>
              <a:rPr lang="en-US" sz="2000" b="1" smtClean="0">
                <a:solidFill>
                  <a:srgbClr val="0099CC"/>
                </a:solidFill>
              </a:rPr>
              <a:t>INSERT</a:t>
            </a:r>
            <a:r>
              <a:rPr lang="en-US" sz="2000" smtClean="0"/>
              <a:t>, </a:t>
            </a:r>
            <a:r>
              <a:rPr lang="en-US" sz="2000" b="1" smtClean="0">
                <a:solidFill>
                  <a:srgbClr val="0099CC"/>
                </a:solidFill>
              </a:rPr>
              <a:t>UPDATE</a:t>
            </a:r>
            <a:r>
              <a:rPr lang="en-US" sz="2000" smtClean="0"/>
              <a:t>, or </a:t>
            </a:r>
            <a:r>
              <a:rPr lang="en-US" sz="2000" b="1" smtClean="0">
                <a:solidFill>
                  <a:srgbClr val="0099CC"/>
                </a:solidFill>
              </a:rPr>
              <a:t>DELETE</a:t>
            </a:r>
            <a:r>
              <a:rPr lang="en-US" sz="2000" smtClean="0"/>
              <a:t> commands.</a:t>
            </a:r>
            <a:endParaRPr lang="en-US" sz="2000" smtClean="0">
              <a:solidFill>
                <a:srgbClr val="FF9900"/>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113" y="152400"/>
            <a:ext cx="5043487"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0726" y="1517650"/>
            <a:ext cx="8148571" cy="4375429"/>
          </a:xfrm>
          <a:prstGeom prst="rect">
            <a:avLst/>
          </a:prstGeom>
        </p:spPr>
      </p:pic>
      <p:sp>
        <p:nvSpPr>
          <p:cNvPr id="86018" name="Title 1"/>
          <p:cNvSpPr>
            <a:spLocks noGrp="1"/>
          </p:cNvSpPr>
          <p:nvPr>
            <p:ph type="title"/>
          </p:nvPr>
        </p:nvSpPr>
        <p:spPr/>
        <p:txBody>
          <a:bodyPr/>
          <a:lstStyle/>
          <a:p>
            <a:pPr eaLnBrk="1" hangingPunct="1"/>
            <a:r>
              <a:rPr lang="en-US" smtClean="0"/>
              <a:t>Running 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77</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70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676400"/>
            <a:ext cx="687705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Rectangle 2"/>
          <p:cNvSpPr>
            <a:spLocks noGrp="1" noChangeArrowheads="1"/>
          </p:cNvSpPr>
          <p:nvPr>
            <p:ph type="title"/>
          </p:nvPr>
        </p:nvSpPr>
        <p:spPr/>
        <p:txBody>
          <a:bodyPr/>
          <a:lstStyle/>
          <a:p>
            <a:pPr eaLnBrk="1" hangingPunct="1"/>
            <a:r>
              <a:rPr lang="en-US" smtClean="0"/>
              <a:t>Triggers Comparison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mtClean="0"/>
              <a:t>Concurrency Control</a:t>
            </a:r>
          </a:p>
        </p:txBody>
      </p:sp>
      <p:sp>
        <p:nvSpPr>
          <p:cNvPr id="69635" name="Rectangle 3"/>
          <p:cNvSpPr>
            <a:spLocks noGrp="1" noChangeArrowheads="1"/>
          </p:cNvSpPr>
          <p:nvPr>
            <p:ph type="body" idx="1"/>
          </p:nvPr>
        </p:nvSpPr>
        <p:spPr/>
        <p:txBody>
          <a:bodyPr/>
          <a:lstStyle/>
          <a:p>
            <a:pPr eaLnBrk="1" hangingPunct="1"/>
            <a:r>
              <a:rPr lang="en-US" sz="2400" smtClean="0"/>
              <a:t>Oracle processes database changes by maintaining a </a:t>
            </a:r>
            <a:r>
              <a:rPr lang="en-US" sz="2400" b="1" smtClean="0">
                <a:solidFill>
                  <a:srgbClr val="0099CC"/>
                </a:solidFill>
              </a:rPr>
              <a:t>System Change Number (SCN)</a:t>
            </a:r>
            <a:r>
              <a:rPr lang="en-US" sz="2400" b="1" smtClean="0"/>
              <a:t>.</a:t>
            </a:r>
          </a:p>
          <a:p>
            <a:pPr lvl="1" eaLnBrk="1" hangingPunct="1"/>
            <a:r>
              <a:rPr lang="en-US" sz="2000" smtClean="0"/>
              <a:t>SCN is a database-wide value that is incremented by Oracle when database changes are made.</a:t>
            </a:r>
          </a:p>
          <a:p>
            <a:pPr eaLnBrk="1" hangingPunct="1"/>
            <a:r>
              <a:rPr lang="en-US" sz="2400" smtClean="0"/>
              <a:t>With SCN, SQL statements always read a consistent set of values; those that were committed at or before the time the statement was started. </a:t>
            </a:r>
          </a:p>
          <a:p>
            <a:pPr eaLnBrk="1" hangingPunct="1"/>
            <a:r>
              <a:rPr lang="en-US" sz="2400" smtClean="0"/>
              <a:t>Oracle only reads committed changes; it will never read dirty 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79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slide(fromBottom)">
                                      <p:cBhvr>
                                        <p:cTn id="7" dur="500"/>
                                        <p:tgtEl>
                                          <p:spTgt spid="6963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9635">
                                            <p:txEl>
                                              <p:pRg st="1" end="1"/>
                                            </p:txEl>
                                          </p:spTgt>
                                        </p:tgtEl>
                                        <p:attrNameLst>
                                          <p:attrName>style.visibility</p:attrName>
                                        </p:attrNameLst>
                                      </p:cBhvr>
                                      <p:to>
                                        <p:strVal val="visible"/>
                                      </p:to>
                                    </p:set>
                                    <p:animEffect transition="in" filter="slide(fromBottom)">
                                      <p:cBhvr>
                                        <p:cTn id="10" dur="500"/>
                                        <p:tgtEl>
                                          <p:spTgt spid="6963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animEffect transition="in" filter="slide(fromBottom)">
                                      <p:cBhvr>
                                        <p:cTn id="15" dur="500"/>
                                        <p:tgtEl>
                                          <p:spTgt spid="696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69635">
                                            <p:txEl>
                                              <p:pRg st="3" end="3"/>
                                            </p:txEl>
                                          </p:spTgt>
                                        </p:tgtEl>
                                        <p:attrNameLst>
                                          <p:attrName>style.visibility</p:attrName>
                                        </p:attrNameLst>
                                      </p:cBhvr>
                                      <p:to>
                                        <p:strVal val="visible"/>
                                      </p:to>
                                    </p:set>
                                    <p:animEffect transition="in" filter="slide(fromBottom)">
                                      <p:cBhvr>
                                        <p:cTn id="20" dur="500"/>
                                        <p:tgtEl>
                                          <p:spTgt spid="696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Rectangle 2"/>
          <p:cNvSpPr>
            <a:spLocks noGrp="1" noChangeArrowheads="1"/>
          </p:cNvSpPr>
          <p:nvPr>
            <p:ph type="title"/>
          </p:nvPr>
        </p:nvSpPr>
        <p:spPr/>
        <p:txBody>
          <a:bodyPr/>
          <a:lstStyle/>
          <a:p>
            <a:pPr eaLnBrk="1" hangingPunct="1"/>
            <a:r>
              <a:rPr lang="en-US" sz="3200" smtClean="0"/>
              <a:t>View Ridge Gallery Database Design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p:txBody>
          <a:bodyPr/>
          <a:lstStyle/>
          <a:p>
            <a:pPr eaLnBrk="1" hangingPunct="1"/>
            <a:r>
              <a:rPr lang="en-US" smtClean="0"/>
              <a:t>Oracle Transaction Isolation</a:t>
            </a:r>
          </a:p>
        </p:txBody>
      </p:sp>
      <p:pic>
        <p:nvPicPr>
          <p:cNvPr id="890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125" y="1524000"/>
            <a:ext cx="674687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80</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smtClean="0"/>
              <a:t>Oracle Recovery Facilities</a:t>
            </a:r>
          </a:p>
        </p:txBody>
      </p:sp>
      <p:sp>
        <p:nvSpPr>
          <p:cNvPr id="87043" name="Rectangle 3"/>
          <p:cNvSpPr>
            <a:spLocks noGrp="1" noChangeArrowheads="1"/>
          </p:cNvSpPr>
          <p:nvPr>
            <p:ph type="body" idx="1"/>
          </p:nvPr>
        </p:nvSpPr>
        <p:spPr/>
        <p:txBody>
          <a:bodyPr/>
          <a:lstStyle/>
          <a:p>
            <a:pPr eaLnBrk="1" hangingPunct="1"/>
            <a:r>
              <a:rPr lang="en-US" sz="2800" smtClean="0"/>
              <a:t>Three file types for Oracle recovery: </a:t>
            </a:r>
          </a:p>
          <a:p>
            <a:pPr lvl="1" eaLnBrk="1" hangingPunct="1">
              <a:buClr>
                <a:schemeClr val="tx1"/>
              </a:buClr>
            </a:pPr>
            <a:r>
              <a:rPr lang="en-US" sz="2400" b="1" smtClean="0">
                <a:solidFill>
                  <a:srgbClr val="0099CC"/>
                </a:solidFill>
              </a:rPr>
              <a:t>Datafiles</a:t>
            </a:r>
            <a:r>
              <a:rPr lang="en-US" sz="2400" smtClean="0"/>
              <a:t> contain user and system data.</a:t>
            </a:r>
          </a:p>
          <a:p>
            <a:pPr lvl="1" eaLnBrk="1" hangingPunct="1">
              <a:buClr>
                <a:schemeClr val="tx1"/>
              </a:buClr>
            </a:pPr>
            <a:r>
              <a:rPr lang="en-US" sz="2400" b="1" smtClean="0">
                <a:solidFill>
                  <a:srgbClr val="0099CC"/>
                </a:solidFill>
              </a:rPr>
              <a:t>ReDo log files</a:t>
            </a:r>
            <a:r>
              <a:rPr lang="en-US" sz="2400" smtClean="0">
                <a:solidFill>
                  <a:srgbClr val="0099CC"/>
                </a:solidFill>
              </a:rPr>
              <a:t> </a:t>
            </a:r>
            <a:r>
              <a:rPr lang="en-US" sz="2400" smtClean="0"/>
              <a:t>contain logs of database changes.</a:t>
            </a:r>
          </a:p>
          <a:p>
            <a:pPr lvl="2" eaLnBrk="1" hangingPunct="1">
              <a:buClr>
                <a:schemeClr val="tx1"/>
              </a:buClr>
            </a:pPr>
            <a:r>
              <a:rPr lang="en-US" sz="2000" b="1" smtClean="0">
                <a:solidFill>
                  <a:srgbClr val="0099CC"/>
                </a:solidFill>
              </a:rPr>
              <a:t>Online ReDo files</a:t>
            </a:r>
            <a:r>
              <a:rPr lang="en-US" sz="2000" smtClean="0">
                <a:solidFill>
                  <a:srgbClr val="0099CC"/>
                </a:solidFill>
              </a:rPr>
              <a:t> </a:t>
            </a:r>
            <a:r>
              <a:rPr lang="en-US" sz="2000" smtClean="0"/>
              <a:t>are maintained on disk and contain the rollback segments from recent database changes.</a:t>
            </a:r>
          </a:p>
          <a:p>
            <a:pPr lvl="2" eaLnBrk="1" hangingPunct="1">
              <a:buClr>
                <a:schemeClr val="tx1"/>
              </a:buClr>
            </a:pPr>
            <a:r>
              <a:rPr lang="en-US" sz="2000" b="1" smtClean="0">
                <a:solidFill>
                  <a:srgbClr val="0099CC"/>
                </a:solidFill>
              </a:rPr>
              <a:t>Offline</a:t>
            </a:r>
            <a:r>
              <a:rPr lang="en-US" sz="2000" smtClean="0"/>
              <a:t> or </a:t>
            </a:r>
            <a:r>
              <a:rPr lang="en-US" sz="2000" b="1" smtClean="0">
                <a:solidFill>
                  <a:srgbClr val="0099CC"/>
                </a:solidFill>
              </a:rPr>
              <a:t>Archive ReDo files</a:t>
            </a:r>
            <a:r>
              <a:rPr lang="en-US" sz="2000" smtClean="0">
                <a:solidFill>
                  <a:srgbClr val="0099CC"/>
                </a:solidFill>
              </a:rPr>
              <a:t> </a:t>
            </a:r>
            <a:r>
              <a:rPr lang="en-US" sz="2000" smtClean="0"/>
              <a:t>are backups of the Online ReDo files.</a:t>
            </a:r>
          </a:p>
          <a:p>
            <a:pPr lvl="1" eaLnBrk="1" hangingPunct="1">
              <a:buClr>
                <a:schemeClr val="tx1"/>
              </a:buClr>
            </a:pPr>
            <a:r>
              <a:rPr lang="en-US" sz="2400" b="1" smtClean="0">
                <a:solidFill>
                  <a:srgbClr val="0099CC"/>
                </a:solidFill>
              </a:rPr>
              <a:t>Control files</a:t>
            </a:r>
            <a:r>
              <a:rPr lang="en-US" sz="2400" smtClean="0">
                <a:solidFill>
                  <a:srgbClr val="0099CC"/>
                </a:solidFill>
              </a:rPr>
              <a:t> </a:t>
            </a:r>
            <a:r>
              <a:rPr lang="en-US" sz="2400" smtClean="0"/>
              <a:t>describe the name, contents, and locations of various files used by Oracle.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81</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slide(fromBottom)">
                                      <p:cBhvr>
                                        <p:cTn id="7" dur="500"/>
                                        <p:tgtEl>
                                          <p:spTgt spid="8704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7043">
                                            <p:txEl>
                                              <p:pRg st="1" end="1"/>
                                            </p:txEl>
                                          </p:spTgt>
                                        </p:tgtEl>
                                        <p:attrNameLst>
                                          <p:attrName>style.visibility</p:attrName>
                                        </p:attrNameLst>
                                      </p:cBhvr>
                                      <p:to>
                                        <p:strVal val="visible"/>
                                      </p:to>
                                    </p:set>
                                    <p:animEffect transition="in" filter="slide(fromBottom)">
                                      <p:cBhvr>
                                        <p:cTn id="10" dur="500"/>
                                        <p:tgtEl>
                                          <p:spTgt spid="8704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7043">
                                            <p:txEl>
                                              <p:pRg st="2" end="2"/>
                                            </p:txEl>
                                          </p:spTgt>
                                        </p:tgtEl>
                                        <p:attrNameLst>
                                          <p:attrName>style.visibility</p:attrName>
                                        </p:attrNameLst>
                                      </p:cBhvr>
                                      <p:to>
                                        <p:strVal val="visible"/>
                                      </p:to>
                                    </p:set>
                                    <p:animEffect transition="in" filter="slide(fromBottom)">
                                      <p:cBhvr>
                                        <p:cTn id="13" dur="500"/>
                                        <p:tgtEl>
                                          <p:spTgt spid="87043">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87043">
                                            <p:txEl>
                                              <p:pRg st="3" end="3"/>
                                            </p:txEl>
                                          </p:spTgt>
                                        </p:tgtEl>
                                        <p:attrNameLst>
                                          <p:attrName>style.visibility</p:attrName>
                                        </p:attrNameLst>
                                      </p:cBhvr>
                                      <p:to>
                                        <p:strVal val="visible"/>
                                      </p:to>
                                    </p:set>
                                    <p:animEffect transition="in" filter="slide(fromBottom)">
                                      <p:cBhvr>
                                        <p:cTn id="16" dur="500"/>
                                        <p:tgtEl>
                                          <p:spTgt spid="87043">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87043">
                                            <p:txEl>
                                              <p:pRg st="4" end="4"/>
                                            </p:txEl>
                                          </p:spTgt>
                                        </p:tgtEl>
                                        <p:attrNameLst>
                                          <p:attrName>style.visibility</p:attrName>
                                        </p:attrNameLst>
                                      </p:cBhvr>
                                      <p:to>
                                        <p:strVal val="visible"/>
                                      </p:to>
                                    </p:set>
                                    <p:animEffect transition="in" filter="slide(fromBottom)">
                                      <p:cBhvr>
                                        <p:cTn id="19" dur="500"/>
                                        <p:tgtEl>
                                          <p:spTgt spid="87043">
                                            <p:txEl>
                                              <p:pRg st="4" end="4"/>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87043">
                                            <p:txEl>
                                              <p:pRg st="5" end="5"/>
                                            </p:txEl>
                                          </p:spTgt>
                                        </p:tgtEl>
                                        <p:attrNameLst>
                                          <p:attrName>style.visibility</p:attrName>
                                        </p:attrNameLst>
                                      </p:cBhvr>
                                      <p:to>
                                        <p:strVal val="visible"/>
                                      </p:to>
                                    </p:set>
                                    <p:animEffect transition="in" filter="slide(fromBottom)">
                                      <p:cBhvr>
                                        <p:cTn id="22" dur="500"/>
                                        <p:tgtEl>
                                          <p:spTgt spid="870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mtClean="0"/>
              <a:t>Oracle Recovery Facilities</a:t>
            </a:r>
          </a:p>
        </p:txBody>
      </p:sp>
      <p:sp>
        <p:nvSpPr>
          <p:cNvPr id="88067" name="Rectangle 3"/>
          <p:cNvSpPr>
            <a:spLocks noGrp="1" noChangeArrowheads="1"/>
          </p:cNvSpPr>
          <p:nvPr>
            <p:ph type="body" idx="1"/>
          </p:nvPr>
        </p:nvSpPr>
        <p:spPr/>
        <p:txBody>
          <a:bodyPr/>
          <a:lstStyle/>
          <a:p>
            <a:pPr eaLnBrk="1" hangingPunct="1">
              <a:lnSpc>
                <a:spcPct val="90000"/>
              </a:lnSpc>
            </a:pPr>
            <a:r>
              <a:rPr lang="en-US" sz="2800" smtClean="0"/>
              <a:t>Oracle can operate in either </a:t>
            </a:r>
            <a:r>
              <a:rPr lang="en-US" sz="2800" b="1" smtClean="0">
                <a:solidFill>
                  <a:srgbClr val="0099CC"/>
                </a:solidFill>
              </a:rPr>
              <a:t>ARCHIVELOG</a:t>
            </a:r>
            <a:r>
              <a:rPr lang="en-US" sz="2800" smtClean="0"/>
              <a:t> or </a:t>
            </a:r>
            <a:r>
              <a:rPr lang="en-US" sz="2800" b="1" smtClean="0">
                <a:solidFill>
                  <a:srgbClr val="0099CC"/>
                </a:solidFill>
              </a:rPr>
              <a:t>NOARCHIVELOG</a:t>
            </a:r>
            <a:r>
              <a:rPr lang="en-US" sz="2800" smtClean="0"/>
              <a:t> mode:</a:t>
            </a:r>
          </a:p>
          <a:p>
            <a:pPr lvl="1" eaLnBrk="1" hangingPunct="1">
              <a:lnSpc>
                <a:spcPct val="90000"/>
              </a:lnSpc>
            </a:pPr>
            <a:r>
              <a:rPr lang="en-US" sz="2400" smtClean="0"/>
              <a:t>If running in ARCHIVELOG mode, Oracle logs all changes to the database.</a:t>
            </a:r>
          </a:p>
          <a:p>
            <a:pPr lvl="1" eaLnBrk="1" hangingPunct="1">
              <a:lnSpc>
                <a:spcPct val="90000"/>
              </a:lnSpc>
            </a:pPr>
            <a:r>
              <a:rPr lang="en-US" sz="2400" smtClean="0"/>
              <a:t>When the Online ReDo files fill up, they are copied to the Archive ReDo files.</a:t>
            </a:r>
          </a:p>
          <a:p>
            <a:pPr eaLnBrk="1" hangingPunct="1">
              <a:lnSpc>
                <a:spcPct val="90000"/>
              </a:lnSpc>
            </a:pPr>
            <a:r>
              <a:rPr lang="en-US" smtClean="0"/>
              <a:t>The </a:t>
            </a:r>
            <a:r>
              <a:rPr lang="en-US" b="1" smtClean="0">
                <a:solidFill>
                  <a:srgbClr val="0099CC"/>
                </a:solidFill>
              </a:rPr>
              <a:t>Oracle Recovery Manager (RMAN)</a:t>
            </a:r>
            <a:r>
              <a:rPr lang="en-US" smtClean="0">
                <a:solidFill>
                  <a:srgbClr val="0099CC"/>
                </a:solidFill>
              </a:rPr>
              <a:t> </a:t>
            </a:r>
            <a:r>
              <a:rPr lang="en-US" smtClean="0"/>
              <a:t>is a utility program used to create backups and to perform recovery.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82</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slide(fromBottom)">
                                      <p:cBhvr>
                                        <p:cTn id="7" dur="500"/>
                                        <p:tgtEl>
                                          <p:spTgt spid="8806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8067">
                                            <p:txEl>
                                              <p:pRg st="1" end="1"/>
                                            </p:txEl>
                                          </p:spTgt>
                                        </p:tgtEl>
                                        <p:attrNameLst>
                                          <p:attrName>style.visibility</p:attrName>
                                        </p:attrNameLst>
                                      </p:cBhvr>
                                      <p:to>
                                        <p:strVal val="visible"/>
                                      </p:to>
                                    </p:set>
                                    <p:animEffect transition="in" filter="slide(fromBottom)">
                                      <p:cBhvr>
                                        <p:cTn id="10" dur="500"/>
                                        <p:tgtEl>
                                          <p:spTgt spid="88067">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88067">
                                            <p:txEl>
                                              <p:pRg st="2" end="2"/>
                                            </p:txEl>
                                          </p:spTgt>
                                        </p:tgtEl>
                                        <p:attrNameLst>
                                          <p:attrName>style.visibility</p:attrName>
                                        </p:attrNameLst>
                                      </p:cBhvr>
                                      <p:to>
                                        <p:strVal val="visible"/>
                                      </p:to>
                                    </p:set>
                                    <p:animEffect transition="in" filter="slide(fromBottom)">
                                      <p:cBhvr>
                                        <p:cTn id="13" dur="500"/>
                                        <p:tgtEl>
                                          <p:spTgt spid="8806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88067">
                                            <p:txEl>
                                              <p:pRg st="3" end="3"/>
                                            </p:txEl>
                                          </p:spTgt>
                                        </p:tgtEl>
                                        <p:attrNameLst>
                                          <p:attrName>style.visibility</p:attrName>
                                        </p:attrNameLst>
                                      </p:cBhvr>
                                      <p:to>
                                        <p:strVal val="visible"/>
                                      </p:to>
                                    </p:set>
                                    <p:animEffect transition="in" filter="slide(fromBottom)">
                                      <p:cBhvr>
                                        <p:cTn id="18" dur="5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mtClean="0"/>
              <a:t>Types of Failure</a:t>
            </a:r>
          </a:p>
        </p:txBody>
      </p:sp>
      <p:sp>
        <p:nvSpPr>
          <p:cNvPr id="92163" name="Rectangle 3"/>
          <p:cNvSpPr>
            <a:spLocks noGrp="1" noChangeArrowheads="1"/>
          </p:cNvSpPr>
          <p:nvPr>
            <p:ph type="body" idx="1"/>
          </p:nvPr>
        </p:nvSpPr>
        <p:spPr/>
        <p:txBody>
          <a:bodyPr/>
          <a:lstStyle/>
          <a:p>
            <a:pPr eaLnBrk="1" hangingPunct="1"/>
            <a:r>
              <a:rPr lang="en-US" sz="2400" smtClean="0"/>
              <a:t>Oracle recovery techniques depend on the type of failure:</a:t>
            </a:r>
          </a:p>
          <a:p>
            <a:pPr lvl="1" eaLnBrk="1" hangingPunct="1"/>
            <a:r>
              <a:rPr lang="en-US" sz="2000" smtClean="0"/>
              <a:t>An </a:t>
            </a:r>
            <a:r>
              <a:rPr lang="en-US" sz="2000" b="1" smtClean="0">
                <a:solidFill>
                  <a:srgbClr val="0099CC"/>
                </a:solidFill>
              </a:rPr>
              <a:t>application failure</a:t>
            </a:r>
            <a:r>
              <a:rPr lang="en-US" sz="2000" smtClean="0">
                <a:solidFill>
                  <a:srgbClr val="0099CC"/>
                </a:solidFill>
              </a:rPr>
              <a:t> </a:t>
            </a:r>
            <a:r>
              <a:rPr lang="en-US" sz="2000" smtClean="0"/>
              <a:t>due to application logic errors.</a:t>
            </a:r>
          </a:p>
          <a:p>
            <a:pPr lvl="1" eaLnBrk="1" hangingPunct="1"/>
            <a:r>
              <a:rPr lang="en-US" sz="2000" smtClean="0"/>
              <a:t>An </a:t>
            </a:r>
            <a:r>
              <a:rPr lang="en-US" sz="2000" b="1" smtClean="0">
                <a:solidFill>
                  <a:srgbClr val="0099CC"/>
                </a:solidFill>
              </a:rPr>
              <a:t>instance failure</a:t>
            </a:r>
            <a:r>
              <a:rPr lang="en-US" sz="2000" smtClean="0">
                <a:solidFill>
                  <a:srgbClr val="0099CC"/>
                </a:solidFill>
              </a:rPr>
              <a:t> </a:t>
            </a:r>
            <a:r>
              <a:rPr lang="en-US" sz="2000" smtClean="0"/>
              <a:t>occurs when Oracle itself fails due to an operating system or computer hardware failure.</a:t>
            </a:r>
          </a:p>
          <a:p>
            <a:pPr lvl="2" eaLnBrk="1" hangingPunct="1"/>
            <a:r>
              <a:rPr lang="en-US" sz="2000" smtClean="0"/>
              <a:t>Oracle can recover from application and instance failure without using the archived log file.</a:t>
            </a:r>
          </a:p>
          <a:p>
            <a:pPr lvl="1" eaLnBrk="1" hangingPunct="1"/>
            <a:r>
              <a:rPr lang="en-US" sz="2000" smtClean="0"/>
              <a:t>A </a:t>
            </a:r>
            <a:r>
              <a:rPr lang="en-US" sz="2000" b="1" smtClean="0">
                <a:solidFill>
                  <a:srgbClr val="0099CC"/>
                </a:solidFill>
              </a:rPr>
              <a:t>media failure</a:t>
            </a:r>
            <a:r>
              <a:rPr lang="en-US" sz="2000" smtClean="0">
                <a:solidFill>
                  <a:srgbClr val="0099CC"/>
                </a:solidFill>
              </a:rPr>
              <a:t> </a:t>
            </a:r>
            <a:r>
              <a:rPr lang="en-US" sz="2000" smtClean="0"/>
              <a:t>occurs when Oracle is unable to write to a physical file because of a disk failure or corrupted files.</a:t>
            </a:r>
          </a:p>
          <a:p>
            <a:pPr lvl="2" eaLnBrk="1" hangingPunct="1"/>
            <a:r>
              <a:rPr lang="en-US" sz="2000" smtClean="0"/>
              <a:t>The database is restored from a backup.</a:t>
            </a:r>
            <a:endParaRPr lang="en-US" sz="1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83</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Oracle Backup Facilities</a:t>
            </a:r>
          </a:p>
        </p:txBody>
      </p:sp>
      <p:sp>
        <p:nvSpPr>
          <p:cNvPr id="90115" name="Rectangle 3"/>
          <p:cNvSpPr>
            <a:spLocks noGrp="1" noChangeArrowheads="1"/>
          </p:cNvSpPr>
          <p:nvPr>
            <p:ph type="body" idx="1"/>
          </p:nvPr>
        </p:nvSpPr>
        <p:spPr/>
        <p:txBody>
          <a:bodyPr/>
          <a:lstStyle/>
          <a:p>
            <a:pPr eaLnBrk="1" hangingPunct="1"/>
            <a:r>
              <a:rPr lang="en-US" sz="2400" smtClean="0"/>
              <a:t>Two kinds of backups:</a:t>
            </a:r>
          </a:p>
          <a:p>
            <a:pPr lvl="1" eaLnBrk="1" hangingPunct="1"/>
            <a:r>
              <a:rPr lang="en-US" sz="2000" smtClean="0"/>
              <a:t>A </a:t>
            </a:r>
            <a:r>
              <a:rPr lang="en-US" sz="2000" b="1" smtClean="0">
                <a:solidFill>
                  <a:srgbClr val="0099CC"/>
                </a:solidFill>
              </a:rPr>
              <a:t>consistent backup</a:t>
            </a:r>
            <a:r>
              <a:rPr lang="en-US" sz="2000" smtClean="0"/>
              <a:t>: database activity must be stopped and all uncommitted changes have been removed from the datafiles</a:t>
            </a:r>
          </a:p>
          <a:p>
            <a:pPr lvl="2" eaLnBrk="1" hangingPunct="1"/>
            <a:r>
              <a:rPr lang="en-US" sz="1800" smtClean="0"/>
              <a:t>Cannot be done if the database supports 24/7 operations.</a:t>
            </a:r>
          </a:p>
          <a:p>
            <a:pPr lvl="1" eaLnBrk="1" hangingPunct="1"/>
            <a:r>
              <a:rPr lang="en-US" sz="2000" smtClean="0"/>
              <a:t>An </a:t>
            </a:r>
            <a:r>
              <a:rPr lang="en-US" sz="2000" b="1" smtClean="0">
                <a:solidFill>
                  <a:srgbClr val="0099CC"/>
                </a:solidFill>
              </a:rPr>
              <a:t>inconsistent backup</a:t>
            </a:r>
            <a:r>
              <a:rPr lang="en-US" sz="2000" smtClean="0"/>
              <a:t>: backup is made while Oracle is processing the database</a:t>
            </a:r>
          </a:p>
          <a:p>
            <a:pPr lvl="2" eaLnBrk="1" hangingPunct="1"/>
            <a:r>
              <a:rPr lang="en-US" sz="1800" smtClean="0"/>
              <a:t>An inconsistent backup can be made consistent by processing an archive log file.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84</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slide(fromBottom)">
                                      <p:cBhvr>
                                        <p:cTn id="7" dur="500"/>
                                        <p:tgtEl>
                                          <p:spTgt spid="901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0115">
                                            <p:txEl>
                                              <p:pRg st="1" end="1"/>
                                            </p:txEl>
                                          </p:spTgt>
                                        </p:tgtEl>
                                        <p:attrNameLst>
                                          <p:attrName>style.visibility</p:attrName>
                                        </p:attrNameLst>
                                      </p:cBhvr>
                                      <p:to>
                                        <p:strVal val="visible"/>
                                      </p:to>
                                    </p:set>
                                    <p:animEffect transition="in" filter="slide(fromBottom)">
                                      <p:cBhvr>
                                        <p:cTn id="10" dur="500"/>
                                        <p:tgtEl>
                                          <p:spTgt spid="901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0115">
                                            <p:txEl>
                                              <p:pRg st="2" end="2"/>
                                            </p:txEl>
                                          </p:spTgt>
                                        </p:tgtEl>
                                        <p:attrNameLst>
                                          <p:attrName>style.visibility</p:attrName>
                                        </p:attrNameLst>
                                      </p:cBhvr>
                                      <p:to>
                                        <p:strVal val="visible"/>
                                      </p:to>
                                    </p:set>
                                    <p:animEffect transition="in" filter="slide(fromBottom)">
                                      <p:cBhvr>
                                        <p:cTn id="13" dur="500"/>
                                        <p:tgtEl>
                                          <p:spTgt spid="901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90115">
                                            <p:txEl>
                                              <p:pRg st="3" end="3"/>
                                            </p:txEl>
                                          </p:spTgt>
                                        </p:tgtEl>
                                        <p:attrNameLst>
                                          <p:attrName>style.visibility</p:attrName>
                                        </p:attrNameLst>
                                      </p:cBhvr>
                                      <p:to>
                                        <p:strVal val="visible"/>
                                      </p:to>
                                    </p:set>
                                    <p:animEffect transition="in" filter="slide(fromBottom)">
                                      <p:cBhvr>
                                        <p:cTn id="16" dur="500"/>
                                        <p:tgtEl>
                                          <p:spTgt spid="90115">
                                            <p:txEl>
                                              <p:pRg st="3" end="3"/>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animEffect transition="in" filter="slide(fromBottom)">
                                      <p:cBhvr>
                                        <p:cTn id="19" dur="500"/>
                                        <p:tgtEl>
                                          <p:spTgt spid="901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4211"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Ten B</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85</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523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204" y="381000"/>
            <a:ext cx="7470771" cy="2438400"/>
          </a:xfrm>
          <a:prstGeom prst="rect">
            <a:avLst/>
          </a:prstGeom>
          <a:solidFill>
            <a:schemeClr val="hlink"/>
          </a:solidFill>
          <a:ln w="9525">
            <a:solidFill>
              <a:schemeClr val="bg1"/>
            </a:solidFill>
            <a:miter lim="800000"/>
            <a:headEnd/>
            <a:tailEnd/>
          </a:ln>
        </p:spPr>
      </p:pic>
      <p:sp>
        <p:nvSpPr>
          <p:cNvPr id="9523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86</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The Loopback Adapter</a:t>
            </a:r>
          </a:p>
        </p:txBody>
      </p:sp>
      <p:sp>
        <p:nvSpPr>
          <p:cNvPr id="9219" name="Rectangle 3"/>
          <p:cNvSpPr>
            <a:spLocks noGrp="1" noChangeArrowheads="1"/>
          </p:cNvSpPr>
          <p:nvPr>
            <p:ph type="body" idx="1"/>
          </p:nvPr>
        </p:nvSpPr>
        <p:spPr/>
        <p:txBody>
          <a:bodyPr/>
          <a:lstStyle/>
          <a:p>
            <a:pPr eaLnBrk="1" hangingPunct="1">
              <a:lnSpc>
                <a:spcPct val="90000"/>
              </a:lnSpc>
            </a:pPr>
            <a:r>
              <a:rPr lang="en-US" sz="2800" dirty="0" smtClean="0"/>
              <a:t>If you are installing Oracle Database 11</a:t>
            </a:r>
            <a:r>
              <a:rPr lang="en-US" sz="2800" i="1" dirty="0" smtClean="0"/>
              <a:t>g</a:t>
            </a:r>
            <a:r>
              <a:rPr lang="en-US" sz="2800" dirty="0" smtClean="0"/>
              <a:t> Release 2 on a computer that gets an IP number from a DHCP server, you </a:t>
            </a:r>
            <a:r>
              <a:rPr lang="en-US" sz="2800" i="1" dirty="0" smtClean="0"/>
              <a:t>must</a:t>
            </a:r>
            <a:r>
              <a:rPr lang="en-US" sz="2800" dirty="0" smtClean="0"/>
              <a:t> install a loopback adapter before installing Oracle Database 11</a:t>
            </a:r>
            <a:r>
              <a:rPr lang="en-US" sz="2800" i="1" dirty="0" smtClean="0"/>
              <a:t>g </a:t>
            </a:r>
            <a:r>
              <a:rPr lang="en-US" sz="2800" dirty="0" smtClean="0"/>
              <a:t>Release 2.</a:t>
            </a:r>
          </a:p>
          <a:p>
            <a:pPr eaLnBrk="1" hangingPunct="1">
              <a:lnSpc>
                <a:spcPct val="90000"/>
              </a:lnSpc>
            </a:pPr>
            <a:r>
              <a:rPr lang="en-US" sz="2800" dirty="0" smtClean="0"/>
              <a:t>This is probably the case if your are installing a Personal Edition or an Developer License version on your own computer.</a:t>
            </a:r>
          </a:p>
          <a:p>
            <a:pPr eaLnBrk="1" hangingPunct="1">
              <a:lnSpc>
                <a:spcPct val="90000"/>
              </a:lnSpc>
            </a:pPr>
            <a:r>
              <a:rPr lang="en-US" sz="2800" dirty="0" smtClean="0"/>
              <a:t>Instructions for the Windows OS are in the </a:t>
            </a:r>
            <a:r>
              <a:rPr lang="en-US" sz="2800" dirty="0" smtClean="0">
                <a:hlinkClick r:id="rId3"/>
              </a:rPr>
              <a:t>Installation Guide for Microsoft Windows, Section 2.3.5</a:t>
            </a:r>
            <a:r>
              <a:rPr lang="en-US" sz="2800" dirty="0" smtClean="0"/>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10B-</a:t>
            </a:r>
            <a:fld id="{3D17DD6B-B25E-41D0-84E2-CC9BF5AD9F6D}" type="slidenum">
              <a:rPr lang="en-US" smtClean="0"/>
              <a:pPr/>
              <a:t>9</a:t>
            </a:fld>
            <a:endParaRPr lang="en-US" smtClean="0"/>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slide(fromBottom)">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slide(fromBottom)">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slide(fromBottom)">
                                      <p:cBhvr>
                                        <p:cTn id="17"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637</TotalTime>
  <Words>3701</Words>
  <Application>Microsoft Macintosh PowerPoint</Application>
  <PresentationFormat>On-screen Show (4:3)</PresentationFormat>
  <Paragraphs>465</Paragraphs>
  <Slides>86</Slides>
  <Notes>86</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Default Design</vt:lpstr>
      <vt:lpstr> David M. Kroenke and David J. Auer Database Processing Fundamentals, Design, and Implementation </vt:lpstr>
      <vt:lpstr>Chapter Objectives</vt:lpstr>
      <vt:lpstr>Chapter Objectives</vt:lpstr>
      <vt:lpstr>Chapter Objectives</vt:lpstr>
      <vt:lpstr>Introduction</vt:lpstr>
      <vt:lpstr>View Ridge Gallery</vt:lpstr>
      <vt:lpstr>Application Requirements</vt:lpstr>
      <vt:lpstr>View Ridge Gallery Database Design</vt:lpstr>
      <vt:lpstr>The Loopback Adapter</vt:lpstr>
      <vt:lpstr>Creating an Oracle Database</vt:lpstr>
      <vt:lpstr>Creating an Oracle Database: The Oracle Database Configuration Assistant</vt:lpstr>
      <vt:lpstr>Oracle Database 11g Release 2 Administration</vt:lpstr>
      <vt:lpstr>The Enterprise Manager Database Control I</vt:lpstr>
      <vt:lpstr>The Enterprise Manager Database Control II</vt:lpstr>
      <vt:lpstr>Tablespaces I</vt:lpstr>
      <vt:lpstr>Tablespaces II</vt:lpstr>
      <vt:lpstr>Tablespaces III</vt:lpstr>
      <vt:lpstr>Tablespaces IV</vt:lpstr>
      <vt:lpstr>Tablespaces V</vt:lpstr>
      <vt:lpstr>Tablespaces VI</vt:lpstr>
      <vt:lpstr>Oracle Security</vt:lpstr>
      <vt:lpstr>USER System Privileges</vt:lpstr>
      <vt:lpstr>Users, Roles, and Privileges I</vt:lpstr>
      <vt:lpstr>Users, Roles, and Privileges II</vt:lpstr>
      <vt:lpstr>Users, Roles, and Privileges III</vt:lpstr>
      <vt:lpstr>Users, Roles, and Privileges IV</vt:lpstr>
      <vt:lpstr>Users, Roles, and Privileges V</vt:lpstr>
      <vt:lpstr>Users, Roles, and Privileges VI</vt:lpstr>
      <vt:lpstr>Users, Roles, and Privileges VII</vt:lpstr>
      <vt:lpstr>Users, Roles, and Privileges VIII</vt:lpstr>
      <vt:lpstr>Users, Roles, and Privileges IX</vt:lpstr>
      <vt:lpstr>Oracle Application Development Utilities</vt:lpstr>
      <vt:lpstr>SQL*Plus</vt:lpstr>
      <vt:lpstr>SQL Developer I</vt:lpstr>
      <vt:lpstr>SQL Developer II</vt:lpstr>
      <vt:lpstr>SQL Scripts I</vt:lpstr>
      <vt:lpstr>SQL Scripts II</vt:lpstr>
      <vt:lpstr>Oracle CREATE TABLE Statements for the View Ridge Schema I</vt:lpstr>
      <vt:lpstr>Oracle CREATE TABLE Statements for the View Ridge Schema II</vt:lpstr>
      <vt:lpstr>Oracle CREATE TABLE Statements for the View Ridge Schema III</vt:lpstr>
      <vt:lpstr>Oracle CREATE TABLE Statements for the View Ridge Schema IV</vt:lpstr>
      <vt:lpstr>Oracle CREATE TABLE Statements for the View Ridge Schema V</vt:lpstr>
      <vt:lpstr>Inspecting Table Properties I</vt:lpstr>
      <vt:lpstr>Inspecting Table Properties II</vt:lpstr>
      <vt:lpstr>Inspecting Table Properties III</vt:lpstr>
      <vt:lpstr>Inspecting Table Properties IV</vt:lpstr>
      <vt:lpstr>Inspecting Table Properties V</vt:lpstr>
      <vt:lpstr>Creating Indexes I</vt:lpstr>
      <vt:lpstr>Creating Indexes II</vt:lpstr>
      <vt:lpstr>Creating Indexes III</vt:lpstr>
      <vt:lpstr>Oracle Sequences </vt:lpstr>
      <vt:lpstr>Using Sequences</vt:lpstr>
      <vt:lpstr>The TO_DATE Function</vt:lpstr>
      <vt:lpstr>Creating Views I</vt:lpstr>
      <vt:lpstr>Creating Views II</vt:lpstr>
      <vt:lpstr>Application Logic I</vt:lpstr>
      <vt:lpstr>Application Logic II</vt:lpstr>
      <vt:lpstr>Application Logic: Parameters and Variables</vt:lpstr>
      <vt:lpstr>Application Logic: Oracle Block Structure</vt:lpstr>
      <vt:lpstr>Application Logic: Oracle Control of Flow Statements I</vt:lpstr>
      <vt:lpstr>Application Logic: Oracle Control of Flow Statements II</vt:lpstr>
      <vt:lpstr>Application Logic: Oracle Cursor Statements</vt:lpstr>
      <vt:lpstr>Application Logic: Oracle Output Statements</vt:lpstr>
      <vt:lpstr>SQL/Persistent Stored Modules (SSL/PSM)</vt:lpstr>
      <vt:lpstr>User-Defined Functions I</vt:lpstr>
      <vt:lpstr>User-Defined Functions II The FirstNameFirst Function</vt:lpstr>
      <vt:lpstr>User-Defined Functions III The FirstNameFirst Function</vt:lpstr>
      <vt:lpstr>User-Defined Functions IV The FirstNameFirst Function</vt:lpstr>
      <vt:lpstr>Stored Procedures I</vt:lpstr>
      <vt:lpstr>Stored Procedures I</vt:lpstr>
      <vt:lpstr>PowerPoint Presentation</vt:lpstr>
      <vt:lpstr>PowerPoint Presentation</vt:lpstr>
      <vt:lpstr>Running Stored Procedures</vt:lpstr>
      <vt:lpstr>Triggers</vt:lpstr>
      <vt:lpstr>Triggers</vt:lpstr>
      <vt:lpstr>PowerPoint Presentation</vt:lpstr>
      <vt:lpstr>Running Triggers</vt:lpstr>
      <vt:lpstr>Triggers Comparison</vt:lpstr>
      <vt:lpstr>Concurrency Control</vt:lpstr>
      <vt:lpstr>Oracle Transaction Isolation</vt:lpstr>
      <vt:lpstr>Oracle Recovery Facilities</vt:lpstr>
      <vt:lpstr>Oracle Recovery Facilities</vt:lpstr>
      <vt:lpstr>Types of Failure</vt:lpstr>
      <vt:lpstr>Oracle Backup Facilities</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Kroenke-Auer-DBP-e13-PPT-Chapter10B</dc:title>
  <dc:creator>David J. Auer</dc:creator>
  <cp:lastModifiedBy>Jane Bonnell</cp:lastModifiedBy>
  <cp:revision>128</cp:revision>
  <dcterms:created xsi:type="dcterms:W3CDTF">2005-01-24T23:48:45Z</dcterms:created>
  <dcterms:modified xsi:type="dcterms:W3CDTF">2013-08-07T19:04:25Z</dcterms:modified>
</cp:coreProperties>
</file>